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y="5143500" cx="9144000"/>
  <p:notesSz cx="6858000" cy="9144000"/>
  <p:embeddedFontLst>
    <p:embeddedFont>
      <p:font typeface="Roboto"/>
      <p:regular r:id="rId164"/>
      <p:bold r:id="rId165"/>
      <p:italic r:id="rId166"/>
      <p:boldItalic r:id="rId167"/>
    </p:embeddedFont>
    <p:embeddedFont>
      <p:font typeface="Roboto Mono"/>
      <p:regular r:id="rId168"/>
      <p:bold r:id="rId169"/>
      <p:italic r:id="rId170"/>
      <p:boldItalic r:id="rId1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AB2085-9EE2-4D31-A056-E4BF0A98D741}">
  <a:tblStyle styleId="{69AB2085-9EE2-4D31-A056-E4BF0A98D74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171" Type="http://schemas.openxmlformats.org/officeDocument/2006/relationships/font" Target="fonts/RobotoMono-boldItalic.fntdata"/><Relationship Id="rId68" Type="http://schemas.openxmlformats.org/officeDocument/2006/relationships/slide" Target="slides/slide62.xml"/><Relationship Id="rId170" Type="http://schemas.openxmlformats.org/officeDocument/2006/relationships/font" Target="fonts/RobotoMono-italic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Roboto-bold.fntdata"/><Relationship Id="rId69" Type="http://schemas.openxmlformats.org/officeDocument/2006/relationships/slide" Target="slides/slide63.xml"/><Relationship Id="rId164" Type="http://schemas.openxmlformats.org/officeDocument/2006/relationships/font" Target="fonts/Roboto-regular.fntdata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RobotoMono-bold.fntdata"/><Relationship Id="rId168" Type="http://schemas.openxmlformats.org/officeDocument/2006/relationships/font" Target="fonts/RobotoMono-regular.fntdata"/><Relationship Id="rId167" Type="http://schemas.openxmlformats.org/officeDocument/2006/relationships/font" Target="fonts/Roboto-boldItalic.fntdata"/><Relationship Id="rId166" Type="http://schemas.openxmlformats.org/officeDocument/2006/relationships/font" Target="fonts/Roboto-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038acd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038acd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bb42db1e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bb42db1e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bb42db1e0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bb42db1e0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bb42db1e0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bb42db1e0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bb42db1e0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bb42db1e0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bb42db1e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bb42db1e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bb42db1e0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bb42db1e0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bb42db1e0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bb42db1e0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bb42db1e0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bb42db1e0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bb42db1e0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bb42db1e0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bb42db1e0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bb42db1e0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038acd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038acd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bb42db1e0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bb42db1e0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bb42db1e0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bb42db1e0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bb42db1e05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bb42db1e05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bb42db1e0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bb42db1e0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bb42db1e0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bb42db1e0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bb42db1e0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bb42db1e0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bb42db1e0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bb42db1e0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bbff9cfb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bbff9cfb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bbff9cfb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bbff9cfb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bbff9cfb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3bbff9cfb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2cd79c1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2cd79c1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bbff9cfb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bbff9cfb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bbff9cfb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bbff9cfb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bbff9cfb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bbff9cfb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bbff9cfb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bbff9cfb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bbff9cfb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bbff9cfb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bbff9cfb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bbff9cfb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bbff9cfb8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bbff9cfb8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bbff9cfb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bbff9cfb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bbff9cfb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bbff9cfb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bbff9cfb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bbff9cfb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72cd79c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72cd79c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bbff9cfb8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bbff9cfb8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bbff9cfb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bbff9cfb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bbff9cfb8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bbff9cfb8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bbff9cfb8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bbff9cfb8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bbff9cfb8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bbff9cfb8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bbff9cfb8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bbff9cfb8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bbff9cfb8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bbff9cfb8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bbff9cfb8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bbff9cfb8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bbff9cfb8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3bbff9cfb8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bbff9cfb8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3bbff9cfb8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93dbf586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93dbf586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bbff9cfb8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bbff9cfb8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bbff9cfb8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bbff9cfb8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bbff9cfb8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bbff9cfb8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3bbff9cfb8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3bbff9cfb8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bbff9cfb8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bbff9cfb8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bbff9cfb8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3bbff9cfb8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bbff9cfb8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bbff9cfb8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bbff9cfb8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bbff9cfb8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bc975ba0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bc975ba0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3bc975ba0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3bc975ba0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2cd79c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2cd79c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bcaf37a2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bcaf37a2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bc975ba0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bc975ba0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bc975ba0a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bc975ba0a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bc975ba0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bc975ba0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bc975ba0a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bc975ba0a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bc975ba0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bc975ba0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bc975ba0a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bc975ba0a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bc975ba0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bc975ba0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962d7c20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962d7c20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2cd79c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2cd79c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72cd79c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72cd79c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62d7c2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962d7c2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8c23204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8c23204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7038acd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7038acd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9095174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9095174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72cd79c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72cd79c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962d7c20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b962d7c20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62d7c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962d7c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962d7c20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b962d7c20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962d7c20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962d7c20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858363c2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858363c2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858363c2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b858363c2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858363c2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858363c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858363c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858363c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858363c2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858363c2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858363c2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858363c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858363c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858363c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858363c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858363c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858363c2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858363c2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962d7c20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b962d7c20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72cd79c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b72cd79c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9095174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9095174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72cd79c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72cd79c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72cd79c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b72cd79c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72cd79c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72cd79c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2cd79c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2cd79c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095174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9095174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58363c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58363c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962d7c20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962d7c20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858363c2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858363c2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858363c2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858363c2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b858363c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b858363c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9095174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9095174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858363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858363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858363c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b858363c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858363c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858363c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b8c23204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b8c2320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8c23204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b8c23204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b8c23204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b8c23204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962d7c20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b962d7c20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b962d7c20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b962d7c20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62d7c20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62d7c20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962d7c206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962d7c206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9095174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9095174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962d7c206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b962d7c206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62d7c20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62d7c20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962d7c20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b962d7c20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962d7c206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b962d7c206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72cd79c1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72cd79c1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962d7c20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962d7c20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962d7c20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b962d7c20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962d7c20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962d7c20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962d7c20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962d7c20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b962d7c20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b962d7c20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962d7c20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962d7c20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962d7c20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b962d7c20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962d7c206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b962d7c206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962d7c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962d7c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962d7c20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b962d7c20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b962d7c20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b962d7c20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b962d7c206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b962d7c206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962d7c20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b962d7c20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962d7c20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962d7c20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b962d7c206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b962d7c206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b962d7c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b962d7c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9095174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9095174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962d7c206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b962d7c206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962d7c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b962d7c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bc975ba0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bc975ba0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b962d7c206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b962d7c206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b962d7c206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b962d7c206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b962d7c20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b962d7c20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b962d7c206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b962d7c206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b962d7c206_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b962d7c206_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b962d7c206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b962d7c206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b962d7c206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b962d7c206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93dbf58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93dbf58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b962d7c20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b962d7c20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b962d7c206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b962d7c206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b962d7c206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b962d7c206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b962d7c206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b962d7c206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ba27321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ba27321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b962d7c20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b962d7c20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b962d7c206_1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b962d7c206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ba27321d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ba27321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bcb44e2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bcb44e2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bb42db1e0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bb42db1e0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1.png"/><Relationship Id="rId4" Type="http://schemas.openxmlformats.org/officeDocument/2006/relationships/image" Target="../media/image217.png"/><Relationship Id="rId5" Type="http://schemas.openxmlformats.org/officeDocument/2006/relationships/image" Target="../media/image210.png"/><Relationship Id="rId6" Type="http://schemas.openxmlformats.org/officeDocument/2006/relationships/image" Target="../media/image213.png"/><Relationship Id="rId7" Type="http://schemas.openxmlformats.org/officeDocument/2006/relationships/image" Target="../media/image204.png"/><Relationship Id="rId8" Type="http://schemas.openxmlformats.org/officeDocument/2006/relationships/image" Target="../media/image23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19.png"/><Relationship Id="rId4" Type="http://schemas.openxmlformats.org/officeDocument/2006/relationships/image" Target="../media/image212.png"/><Relationship Id="rId5" Type="http://schemas.openxmlformats.org/officeDocument/2006/relationships/image" Target="../media/image2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0.png"/><Relationship Id="rId4" Type="http://schemas.openxmlformats.org/officeDocument/2006/relationships/image" Target="../media/image215.png"/><Relationship Id="rId5" Type="http://schemas.openxmlformats.org/officeDocument/2006/relationships/image" Target="../media/image22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37.png"/><Relationship Id="rId4" Type="http://schemas.openxmlformats.org/officeDocument/2006/relationships/image" Target="../media/image214.png"/><Relationship Id="rId5" Type="http://schemas.openxmlformats.org/officeDocument/2006/relationships/image" Target="../media/image236.png"/><Relationship Id="rId6" Type="http://schemas.openxmlformats.org/officeDocument/2006/relationships/image" Target="../media/image22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4.png"/><Relationship Id="rId4" Type="http://schemas.openxmlformats.org/officeDocument/2006/relationships/image" Target="../media/image22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2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31.png"/><Relationship Id="rId4" Type="http://schemas.openxmlformats.org/officeDocument/2006/relationships/image" Target="../media/image241.png"/><Relationship Id="rId5" Type="http://schemas.openxmlformats.org/officeDocument/2006/relationships/image" Target="../media/image25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21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43.png"/><Relationship Id="rId7" Type="http://schemas.openxmlformats.org/officeDocument/2006/relationships/image" Target="../media/image2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30.png"/><Relationship Id="rId4" Type="http://schemas.openxmlformats.org/officeDocument/2006/relationships/image" Target="../media/image23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0.png"/><Relationship Id="rId4" Type="http://schemas.openxmlformats.org/officeDocument/2006/relationships/image" Target="../media/image242.png"/><Relationship Id="rId5" Type="http://schemas.openxmlformats.org/officeDocument/2006/relationships/image" Target="../media/image266.png"/><Relationship Id="rId6" Type="http://schemas.openxmlformats.org/officeDocument/2006/relationships/image" Target="../media/image23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44.png"/><Relationship Id="rId4" Type="http://schemas.openxmlformats.org/officeDocument/2006/relationships/image" Target="../media/image23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4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47.png"/><Relationship Id="rId4" Type="http://schemas.openxmlformats.org/officeDocument/2006/relationships/image" Target="../media/image238.png"/><Relationship Id="rId5" Type="http://schemas.openxmlformats.org/officeDocument/2006/relationships/image" Target="../media/image24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4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63.png"/><Relationship Id="rId4" Type="http://schemas.openxmlformats.org/officeDocument/2006/relationships/image" Target="../media/image24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1.png"/><Relationship Id="rId4" Type="http://schemas.openxmlformats.org/officeDocument/2006/relationships/image" Target="../media/image2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5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3.png"/><Relationship Id="rId4" Type="http://schemas.openxmlformats.org/officeDocument/2006/relationships/image" Target="../media/image26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58.png"/><Relationship Id="rId4" Type="http://schemas.openxmlformats.org/officeDocument/2006/relationships/image" Target="../media/image26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5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59.png"/><Relationship Id="rId4" Type="http://schemas.openxmlformats.org/officeDocument/2006/relationships/image" Target="../media/image26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67.png"/><Relationship Id="rId4" Type="http://schemas.openxmlformats.org/officeDocument/2006/relationships/image" Target="../media/image272.png"/><Relationship Id="rId5" Type="http://schemas.openxmlformats.org/officeDocument/2006/relationships/image" Target="../media/image28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60.png"/><Relationship Id="rId4" Type="http://schemas.openxmlformats.org/officeDocument/2006/relationships/image" Target="../media/image262.png"/><Relationship Id="rId5" Type="http://schemas.openxmlformats.org/officeDocument/2006/relationships/image" Target="../media/image278.png"/><Relationship Id="rId6" Type="http://schemas.openxmlformats.org/officeDocument/2006/relationships/image" Target="../media/image26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77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80.png"/><Relationship Id="rId4" Type="http://schemas.openxmlformats.org/officeDocument/2006/relationships/image" Target="../media/image273.png"/><Relationship Id="rId5" Type="http://schemas.openxmlformats.org/officeDocument/2006/relationships/image" Target="../media/image2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74.png"/><Relationship Id="rId4" Type="http://schemas.openxmlformats.org/officeDocument/2006/relationships/image" Target="../media/image282.png"/><Relationship Id="rId5" Type="http://schemas.openxmlformats.org/officeDocument/2006/relationships/image" Target="../media/image29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79.png"/><Relationship Id="rId4" Type="http://schemas.openxmlformats.org/officeDocument/2006/relationships/image" Target="../media/image285.png"/><Relationship Id="rId5" Type="http://schemas.openxmlformats.org/officeDocument/2006/relationships/image" Target="../media/image28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88.png"/><Relationship Id="rId4" Type="http://schemas.openxmlformats.org/officeDocument/2006/relationships/image" Target="../media/image27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91.png"/><Relationship Id="rId4" Type="http://schemas.openxmlformats.org/officeDocument/2006/relationships/image" Target="../media/image29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9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92.png"/><Relationship Id="rId4" Type="http://schemas.openxmlformats.org/officeDocument/2006/relationships/image" Target="../media/image30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84.png"/><Relationship Id="rId4" Type="http://schemas.openxmlformats.org/officeDocument/2006/relationships/image" Target="../media/image315.png"/><Relationship Id="rId5" Type="http://schemas.openxmlformats.org/officeDocument/2006/relationships/image" Target="../media/image299.png"/><Relationship Id="rId6" Type="http://schemas.openxmlformats.org/officeDocument/2006/relationships/image" Target="../media/image286.png"/><Relationship Id="rId7" Type="http://schemas.openxmlformats.org/officeDocument/2006/relationships/hyperlink" Target="https://www.w3schools.com/python/matplotlib_markers.asp" TargetMode="Externa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89.png"/><Relationship Id="rId4" Type="http://schemas.openxmlformats.org/officeDocument/2006/relationships/image" Target="../media/image287.png"/><Relationship Id="rId5" Type="http://schemas.openxmlformats.org/officeDocument/2006/relationships/image" Target="../media/image30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95.png"/><Relationship Id="rId4" Type="http://schemas.openxmlformats.org/officeDocument/2006/relationships/image" Target="../media/image314.png"/><Relationship Id="rId5" Type="http://schemas.openxmlformats.org/officeDocument/2006/relationships/hyperlink" Target="https://www.w3schools.com/python/matplotlib_markers.as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06.png"/><Relationship Id="rId4" Type="http://schemas.openxmlformats.org/officeDocument/2006/relationships/image" Target="../media/image296.png"/><Relationship Id="rId5" Type="http://schemas.openxmlformats.org/officeDocument/2006/relationships/image" Target="../media/image30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00.png"/><Relationship Id="rId4" Type="http://schemas.openxmlformats.org/officeDocument/2006/relationships/image" Target="../media/image298.png"/><Relationship Id="rId5" Type="http://schemas.openxmlformats.org/officeDocument/2006/relationships/image" Target="../media/image30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07.png"/><Relationship Id="rId4" Type="http://schemas.openxmlformats.org/officeDocument/2006/relationships/image" Target="../media/image29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20.png"/><Relationship Id="rId4" Type="http://schemas.openxmlformats.org/officeDocument/2006/relationships/image" Target="../media/image30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08.png"/><Relationship Id="rId4" Type="http://schemas.openxmlformats.org/officeDocument/2006/relationships/image" Target="../media/image312.png"/><Relationship Id="rId5" Type="http://schemas.openxmlformats.org/officeDocument/2006/relationships/hyperlink" Target="https://www.w3schools.com/python/matplotlib_scatter.asp" TargetMode="Externa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13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2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16.png"/><Relationship Id="rId4" Type="http://schemas.openxmlformats.org/officeDocument/2006/relationships/image" Target="../media/image32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25.png"/><Relationship Id="rId4" Type="http://schemas.openxmlformats.org/officeDocument/2006/relationships/image" Target="../media/image319.png"/><Relationship Id="rId5" Type="http://schemas.openxmlformats.org/officeDocument/2006/relationships/image" Target="../media/image30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24.png"/><Relationship Id="rId4" Type="http://schemas.openxmlformats.org/officeDocument/2006/relationships/image" Target="../media/image3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22.png"/><Relationship Id="rId4" Type="http://schemas.openxmlformats.org/officeDocument/2006/relationships/image" Target="../media/image326.png"/><Relationship Id="rId5" Type="http://schemas.openxmlformats.org/officeDocument/2006/relationships/image" Target="../media/image323.png"/><Relationship Id="rId6" Type="http://schemas.openxmlformats.org/officeDocument/2006/relationships/image" Target="../media/image328.png"/><Relationship Id="rId7" Type="http://schemas.openxmlformats.org/officeDocument/2006/relationships/image" Target="../media/image31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106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78.png"/><Relationship Id="rId7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Relationship Id="rId4" Type="http://schemas.openxmlformats.org/officeDocument/2006/relationships/image" Target="../media/image73.png"/><Relationship Id="rId5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0.png"/><Relationship Id="rId4" Type="http://schemas.openxmlformats.org/officeDocument/2006/relationships/image" Target="../media/image91.png"/><Relationship Id="rId5" Type="http://schemas.openxmlformats.org/officeDocument/2006/relationships/image" Target="../media/image108.png"/><Relationship Id="rId6" Type="http://schemas.openxmlformats.org/officeDocument/2006/relationships/image" Target="../media/image92.png"/><Relationship Id="rId7" Type="http://schemas.openxmlformats.org/officeDocument/2006/relationships/image" Target="../media/image1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png"/><Relationship Id="rId4" Type="http://schemas.openxmlformats.org/officeDocument/2006/relationships/image" Target="../media/image88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104.png"/><Relationship Id="rId6" Type="http://schemas.openxmlformats.org/officeDocument/2006/relationships/image" Target="../media/image89.png"/><Relationship Id="rId7" Type="http://schemas.openxmlformats.org/officeDocument/2006/relationships/image" Target="../media/image103.png"/><Relationship Id="rId8" Type="http://schemas.openxmlformats.org/officeDocument/2006/relationships/image" Target="../media/image10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2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Relationship Id="rId6" Type="http://schemas.openxmlformats.org/officeDocument/2006/relationships/image" Target="../media/image10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5.png"/><Relationship Id="rId4" Type="http://schemas.openxmlformats.org/officeDocument/2006/relationships/image" Target="../media/image131.png"/><Relationship Id="rId5" Type="http://schemas.openxmlformats.org/officeDocument/2006/relationships/image" Target="../media/image111.png"/><Relationship Id="rId6" Type="http://schemas.openxmlformats.org/officeDocument/2006/relationships/image" Target="../media/image1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png"/><Relationship Id="rId4" Type="http://schemas.openxmlformats.org/officeDocument/2006/relationships/image" Target="../media/image1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7.png"/><Relationship Id="rId4" Type="http://schemas.openxmlformats.org/officeDocument/2006/relationships/image" Target="../media/image115.png"/><Relationship Id="rId5" Type="http://schemas.openxmlformats.org/officeDocument/2006/relationships/image" Target="../media/image1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9.png"/><Relationship Id="rId4" Type="http://schemas.openxmlformats.org/officeDocument/2006/relationships/image" Target="../media/image128.png"/><Relationship Id="rId5" Type="http://schemas.openxmlformats.org/officeDocument/2006/relationships/image" Target="../media/image114.png"/><Relationship Id="rId6" Type="http://schemas.openxmlformats.org/officeDocument/2006/relationships/image" Target="../media/image1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7.png"/><Relationship Id="rId4" Type="http://schemas.openxmlformats.org/officeDocument/2006/relationships/image" Target="../media/image1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6.png"/><Relationship Id="rId4" Type="http://schemas.openxmlformats.org/officeDocument/2006/relationships/image" Target="../media/image133.png"/><Relationship Id="rId5" Type="http://schemas.openxmlformats.org/officeDocument/2006/relationships/image" Target="../media/image1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8.png"/><Relationship Id="rId4" Type="http://schemas.openxmlformats.org/officeDocument/2006/relationships/image" Target="../media/image1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w3schools.com/python/python_lists_methods.asp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4.png"/><Relationship Id="rId4" Type="http://schemas.openxmlformats.org/officeDocument/2006/relationships/image" Target="../media/image12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7.png"/><Relationship Id="rId4" Type="http://schemas.openxmlformats.org/officeDocument/2006/relationships/image" Target="../media/image1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6.png"/><Relationship Id="rId4" Type="http://schemas.openxmlformats.org/officeDocument/2006/relationships/image" Target="../media/image1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0.png"/><Relationship Id="rId4" Type="http://schemas.openxmlformats.org/officeDocument/2006/relationships/image" Target="../media/image10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image" Target="../media/image14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6.png"/><Relationship Id="rId4" Type="http://schemas.openxmlformats.org/officeDocument/2006/relationships/image" Target="../media/image147.png"/><Relationship Id="rId5" Type="http://schemas.openxmlformats.org/officeDocument/2006/relationships/image" Target="../media/image1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8.png"/><Relationship Id="rId4" Type="http://schemas.openxmlformats.org/officeDocument/2006/relationships/image" Target="../media/image148.png"/><Relationship Id="rId5" Type="http://schemas.openxmlformats.org/officeDocument/2006/relationships/image" Target="../media/image156.png"/><Relationship Id="rId6" Type="http://schemas.openxmlformats.org/officeDocument/2006/relationships/image" Target="../media/image151.png"/><Relationship Id="rId7" Type="http://schemas.openxmlformats.org/officeDocument/2006/relationships/image" Target="../media/image1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w3schools.com/python/python_sets_join.asp" TargetMode="External"/><Relationship Id="rId4" Type="http://schemas.openxmlformats.org/officeDocument/2006/relationships/hyperlink" Target="https://www.w3schools.com/python/python_frozenset.asp" TargetMode="External"/><Relationship Id="rId5" Type="http://schemas.openxmlformats.org/officeDocument/2006/relationships/hyperlink" Target="https://www.w3schools.com/python/python_sets_methods.as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9.png"/><Relationship Id="rId4" Type="http://schemas.openxmlformats.org/officeDocument/2006/relationships/image" Target="../media/image157.png"/><Relationship Id="rId9" Type="http://schemas.openxmlformats.org/officeDocument/2006/relationships/image" Target="../media/image163.png"/><Relationship Id="rId5" Type="http://schemas.openxmlformats.org/officeDocument/2006/relationships/image" Target="../media/image153.png"/><Relationship Id="rId6" Type="http://schemas.openxmlformats.org/officeDocument/2006/relationships/image" Target="../media/image145.png"/><Relationship Id="rId7" Type="http://schemas.openxmlformats.org/officeDocument/2006/relationships/image" Target="../media/image169.png"/><Relationship Id="rId8" Type="http://schemas.openxmlformats.org/officeDocument/2006/relationships/image" Target="../media/image1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4.png"/><Relationship Id="rId4" Type="http://schemas.openxmlformats.org/officeDocument/2006/relationships/image" Target="../media/image154.png"/><Relationship Id="rId5" Type="http://schemas.openxmlformats.org/officeDocument/2006/relationships/image" Target="../media/image162.png"/><Relationship Id="rId6" Type="http://schemas.openxmlformats.org/officeDocument/2006/relationships/image" Target="../media/image165.png"/><Relationship Id="rId7" Type="http://schemas.openxmlformats.org/officeDocument/2006/relationships/image" Target="../media/image1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7.png"/><Relationship Id="rId4" Type="http://schemas.openxmlformats.org/officeDocument/2006/relationships/image" Target="../media/image1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5.png"/><Relationship Id="rId4" Type="http://schemas.openxmlformats.org/officeDocument/2006/relationships/image" Target="../media/image174.png"/><Relationship Id="rId5" Type="http://schemas.openxmlformats.org/officeDocument/2006/relationships/image" Target="../media/image172.png"/><Relationship Id="rId6" Type="http://schemas.openxmlformats.org/officeDocument/2006/relationships/image" Target="../media/image18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1.png"/><Relationship Id="rId4" Type="http://schemas.openxmlformats.org/officeDocument/2006/relationships/image" Target="../media/image1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7.png"/><Relationship Id="rId4" Type="http://schemas.openxmlformats.org/officeDocument/2006/relationships/image" Target="../media/image176.png"/><Relationship Id="rId5" Type="http://schemas.openxmlformats.org/officeDocument/2006/relationships/image" Target="../media/image1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8.png"/><Relationship Id="rId4" Type="http://schemas.openxmlformats.org/officeDocument/2006/relationships/image" Target="../media/image170.png"/><Relationship Id="rId5" Type="http://schemas.openxmlformats.org/officeDocument/2006/relationships/image" Target="../media/image168.gif"/><Relationship Id="rId6" Type="http://schemas.openxmlformats.org/officeDocument/2006/relationships/image" Target="../media/image184.gif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8.png"/><Relationship Id="rId4" Type="http://schemas.openxmlformats.org/officeDocument/2006/relationships/image" Target="../media/image1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0.png"/><Relationship Id="rId4" Type="http://schemas.openxmlformats.org/officeDocument/2006/relationships/image" Target="../media/image185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95.png"/><Relationship Id="rId4" Type="http://schemas.openxmlformats.org/officeDocument/2006/relationships/image" Target="../media/image194.png"/><Relationship Id="rId5" Type="http://schemas.openxmlformats.org/officeDocument/2006/relationships/image" Target="../media/image1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8.png"/><Relationship Id="rId4" Type="http://schemas.openxmlformats.org/officeDocument/2006/relationships/image" Target="../media/image188.png"/><Relationship Id="rId5" Type="http://schemas.openxmlformats.org/officeDocument/2006/relationships/image" Target="../media/image168.gif"/><Relationship Id="rId6" Type="http://schemas.openxmlformats.org/officeDocument/2006/relationships/image" Target="../media/image184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0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9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6.png"/><Relationship Id="rId4" Type="http://schemas.openxmlformats.org/officeDocument/2006/relationships/image" Target="../media/image1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github.com/pyenv-win/pyenv-win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99.png"/><Relationship Id="rId4" Type="http://schemas.openxmlformats.org/officeDocument/2006/relationships/image" Target="../media/image203.png"/><Relationship Id="rId10" Type="http://schemas.openxmlformats.org/officeDocument/2006/relationships/image" Target="../media/image216.png"/><Relationship Id="rId9" Type="http://schemas.openxmlformats.org/officeDocument/2006/relationships/image" Target="../media/image235.png"/><Relationship Id="rId5" Type="http://schemas.openxmlformats.org/officeDocument/2006/relationships/image" Target="../media/image197.png"/><Relationship Id="rId6" Type="http://schemas.openxmlformats.org/officeDocument/2006/relationships/image" Target="../media/image205.png"/><Relationship Id="rId7" Type="http://schemas.openxmlformats.org/officeDocument/2006/relationships/image" Target="../media/image209.png"/><Relationship Id="rId8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Strings, Print, Input, &amp; Comments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8" y="2634450"/>
            <a:ext cx="9034925" cy="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32750" y="3900950"/>
            <a:ext cx="64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Strings are valid with both single and double quotes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start a new line with the escape character ‘\’ + ‘n’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12"/>
          <p:cNvSpPr txBox="1"/>
          <p:nvPr>
            <p:ph type="title"/>
          </p:nvPr>
        </p:nvSpPr>
        <p:spPr>
          <a:xfrm>
            <a:off x="1458450" y="3548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Pause Here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(We build a REPL app with SOLID principles)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Code-along suggested; too much for slides</a:t>
            </a:r>
            <a:endParaRPr sz="3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884" name="Google Shape;884;p1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runs C/C++ under the hood and provides an array object </a:t>
            </a:r>
            <a:r>
              <a:rPr lang="en"/>
              <a:t>that</a:t>
            </a:r>
            <a:r>
              <a:rPr lang="en"/>
              <a:t> is up to 50 times faster than Python lists.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called ndarrays (n-dimension arrays).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Fixed datatype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Arbitrary 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</a:t>
            </a:r>
            <a:r>
              <a:rPr lang="en"/>
              <a:t>ectorized</a:t>
            </a:r>
            <a:endParaRPr/>
          </a:p>
        </p:txBody>
      </p:sp>
      <p:sp>
        <p:nvSpPr>
          <p:cNvPr id="885" name="Google Shape;885;p113"/>
          <p:cNvSpPr txBox="1"/>
          <p:nvPr/>
        </p:nvSpPr>
        <p:spPr>
          <a:xfrm>
            <a:off x="5467025" y="3052175"/>
            <a:ext cx="35124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For comparison, Lists: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hold mixed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Don’t scale to multiple dimensions naturally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Aren’t vectorized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of multiple dimensions</a:t>
            </a:r>
            <a:endParaRPr/>
          </a:p>
        </p:txBody>
      </p:sp>
      <p:pic>
        <p:nvPicPr>
          <p:cNvPr id="891" name="Google Shape;8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38" y="1844975"/>
            <a:ext cx="25431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788" y="1859263"/>
            <a:ext cx="30289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25" y="3111675"/>
            <a:ext cx="4506223" cy="91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175" y="4681525"/>
            <a:ext cx="23526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14"/>
          <p:cNvSpPr txBox="1"/>
          <p:nvPr/>
        </p:nvSpPr>
        <p:spPr>
          <a:xfrm>
            <a:off x="5430850" y="4037200"/>
            <a:ext cx="340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the shape ex:(2, 4)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check number of dimensions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6" name="Google Shape;896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07" y="3126525"/>
            <a:ext cx="2735493" cy="6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5525" y="4178825"/>
            <a:ext cx="2297969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</a:t>
            </a:r>
            <a:endParaRPr/>
          </a:p>
        </p:txBody>
      </p:sp>
      <p:sp>
        <p:nvSpPr>
          <p:cNvPr id="903" name="Google Shape;903;p115"/>
          <p:cNvSpPr txBox="1"/>
          <p:nvPr>
            <p:ph idx="1" type="body"/>
          </p:nvPr>
        </p:nvSpPr>
        <p:spPr>
          <a:xfrm>
            <a:off x="471900" y="1919075"/>
            <a:ext cx="28401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an item just like lists:</a:t>
            </a:r>
            <a:endParaRPr/>
          </a:p>
        </p:txBody>
      </p:sp>
      <p:pic>
        <p:nvPicPr>
          <p:cNvPr id="904" name="Google Shape;90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88" y="2382950"/>
            <a:ext cx="22955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25" y="2402000"/>
            <a:ext cx="35814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15"/>
          <p:cNvSpPr txBox="1"/>
          <p:nvPr/>
        </p:nvSpPr>
        <p:spPr>
          <a:xfrm>
            <a:off x="3869225" y="1891625"/>
            <a:ext cx="526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Just kidding, here’s a 2-d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7" name="Google Shape;90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4525" y="3883150"/>
            <a:ext cx="53149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5"/>
          <p:cNvSpPr txBox="1"/>
          <p:nvPr/>
        </p:nvSpPr>
        <p:spPr>
          <a:xfrm>
            <a:off x="2216600" y="3421450"/>
            <a:ext cx="595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3-d array access: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&amp; Steps</a:t>
            </a:r>
            <a:endParaRPr/>
          </a:p>
        </p:txBody>
      </p:sp>
      <p:sp>
        <p:nvSpPr>
          <p:cNvPr id="914" name="Google Shape;914;p116"/>
          <p:cNvSpPr txBox="1"/>
          <p:nvPr>
            <p:ph idx="1" type="body"/>
          </p:nvPr>
        </p:nvSpPr>
        <p:spPr>
          <a:xfrm>
            <a:off x="471900" y="1919075"/>
            <a:ext cx="29622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Slice an array:</a:t>
            </a:r>
            <a:endParaRPr/>
          </a:p>
        </p:txBody>
      </p:sp>
      <p:pic>
        <p:nvPicPr>
          <p:cNvPr id="915" name="Google Shape;91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95025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400" y="2361675"/>
            <a:ext cx="29813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6"/>
          <p:cNvSpPr txBox="1"/>
          <p:nvPr/>
        </p:nvSpPr>
        <p:spPr>
          <a:xfrm>
            <a:off x="4572000" y="1876175"/>
            <a:ext cx="4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from index 1-5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8" name="Google Shape;91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525" y="4369450"/>
            <a:ext cx="3028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6"/>
          <p:cNvSpPr txBox="1"/>
          <p:nvPr/>
        </p:nvSpPr>
        <p:spPr>
          <a:xfrm>
            <a:off x="2121375" y="3907750"/>
            <a:ext cx="60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every other element in entire array: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116"/>
          <p:cNvSpPr txBox="1"/>
          <p:nvPr/>
        </p:nvSpPr>
        <p:spPr>
          <a:xfrm>
            <a:off x="4869450" y="3538000"/>
            <a:ext cx="44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[inclusive start, exclusive end)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data types</a:t>
            </a:r>
            <a:endParaRPr/>
          </a:p>
        </p:txBody>
      </p:sp>
      <p:pic>
        <p:nvPicPr>
          <p:cNvPr id="926" name="Google Shape;9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50" y="1908875"/>
            <a:ext cx="37433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75" y="1956475"/>
            <a:ext cx="23241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913" y="3625725"/>
            <a:ext cx="31527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575" y="1811225"/>
            <a:ext cx="2398418" cy="16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vs VIEW</a:t>
            </a:r>
            <a:endParaRPr/>
          </a:p>
        </p:txBody>
      </p:sp>
      <p:sp>
        <p:nvSpPr>
          <p:cNvPr id="935" name="Google Shape;935;p118"/>
          <p:cNvSpPr txBox="1"/>
          <p:nvPr>
            <p:ph idx="1" type="body"/>
          </p:nvPr>
        </p:nvSpPr>
        <p:spPr>
          <a:xfrm>
            <a:off x="1199400" y="1847625"/>
            <a:ext cx="6745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</a:t>
            </a:r>
            <a:r>
              <a:rPr lang="en"/>
              <a:t>receives</a:t>
            </a:r>
            <a:r>
              <a:rPr lang="en"/>
              <a:t> a 1 for 1 copy. VIEW creates a pointer to same data buffer (not the same as memory address).</a:t>
            </a:r>
            <a:endParaRPr/>
          </a:p>
        </p:txBody>
      </p:sp>
      <p:pic>
        <p:nvPicPr>
          <p:cNvPr id="936" name="Google Shape;93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50" y="2762525"/>
            <a:ext cx="2505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950" y="2801550"/>
            <a:ext cx="25622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18"/>
          <p:cNvSpPr txBox="1"/>
          <p:nvPr/>
        </p:nvSpPr>
        <p:spPr>
          <a:xfrm>
            <a:off x="1888650" y="4497000"/>
            <a:ext cx="538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arrays can be expensive in ML/Data Science. It’s often times easier and more performant to create different!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Reshape</a:t>
            </a:r>
            <a:endParaRPr/>
          </a:p>
        </p:txBody>
      </p:sp>
      <p:pic>
        <p:nvPicPr>
          <p:cNvPr id="944" name="Google Shape;94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892100"/>
            <a:ext cx="44196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19"/>
          <p:cNvSpPr txBox="1"/>
          <p:nvPr/>
        </p:nvSpPr>
        <p:spPr>
          <a:xfrm>
            <a:off x="7858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[ 0  1  2  3  4  5  6  7  8  9 10 11]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119"/>
          <p:cNvSpPr txBox="1"/>
          <p:nvPr/>
        </p:nvSpPr>
        <p:spPr>
          <a:xfrm>
            <a:off x="5400075" y="34931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[[ 0  1 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[ 3  4  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[ 6  7  8]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[ 9 10 11]]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19"/>
          <p:cNvSpPr txBox="1"/>
          <p:nvPr/>
        </p:nvSpPr>
        <p:spPr>
          <a:xfrm>
            <a:off x="4471475" y="3862250"/>
            <a:ext cx="33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—&gt;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</a:t>
            </a:r>
            <a:endParaRPr/>
          </a:p>
        </p:txBody>
      </p:sp>
      <p:pic>
        <p:nvPicPr>
          <p:cNvPr id="953" name="Google Shape;95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575" y="1890713"/>
            <a:ext cx="20955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400" y="1837388"/>
            <a:ext cx="3048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788" y="3418538"/>
            <a:ext cx="41624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  <p:pic>
        <p:nvPicPr>
          <p:cNvPr id="961" name="Google Shape;96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25" y="1875225"/>
            <a:ext cx="2266625" cy="12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175" y="1768350"/>
            <a:ext cx="2493725" cy="1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00" y="3516522"/>
            <a:ext cx="2149525" cy="14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5225" y="3300125"/>
            <a:ext cx="1999903" cy="16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6063" y="3019413"/>
            <a:ext cx="23336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len()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72" y="2361250"/>
            <a:ext cx="7105250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825" y="3964350"/>
            <a:ext cx="5312475" cy="9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010375" y="3512100"/>
            <a:ext cx="3725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is case-sensitive: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676513" y="1769525"/>
            <a:ext cx="39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Variables are dynamically typed: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</a:t>
            </a:r>
            <a:endParaRPr/>
          </a:p>
        </p:txBody>
      </p:sp>
      <p:pic>
        <p:nvPicPr>
          <p:cNvPr id="971" name="Google Shape;9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2385088"/>
            <a:ext cx="27146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325" y="2180313"/>
            <a:ext cx="2790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pic>
        <p:nvPicPr>
          <p:cNvPr id="978" name="Google Shape;97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" y="2321725"/>
            <a:ext cx="2962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3" y="3956725"/>
            <a:ext cx="42291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5038" y="1726425"/>
            <a:ext cx="2362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375" y="3508513"/>
            <a:ext cx="325755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23"/>
          <p:cNvSpPr txBox="1"/>
          <p:nvPr/>
        </p:nvSpPr>
        <p:spPr>
          <a:xfrm>
            <a:off x="3847775" y="1860975"/>
            <a:ext cx="182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Binary searches on sorted arrays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</a:t>
            </a:r>
            <a:endParaRPr/>
          </a:p>
        </p:txBody>
      </p:sp>
      <p:pic>
        <p:nvPicPr>
          <p:cNvPr id="988" name="Google Shape;98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888" y="2012150"/>
            <a:ext cx="2660075" cy="13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11450"/>
            <a:ext cx="36385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4"/>
          <p:cNvSpPr txBox="1"/>
          <p:nvPr/>
        </p:nvSpPr>
        <p:spPr>
          <a:xfrm>
            <a:off x="471900" y="2852425"/>
            <a:ext cx="371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Sort will return a copy of the array!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Filters/Boolean Masks</a:t>
            </a:r>
            <a:endParaRPr/>
          </a:p>
        </p:txBody>
      </p:sp>
      <p:pic>
        <p:nvPicPr>
          <p:cNvPr id="996" name="Google Shape;9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025" y="2170800"/>
            <a:ext cx="26479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&amp; ufuncs</a:t>
            </a:r>
            <a:endParaRPr/>
          </a:p>
        </p:txBody>
      </p:sp>
      <p:pic>
        <p:nvPicPr>
          <p:cNvPr id="1002" name="Google Shape;100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50" y="2605425"/>
            <a:ext cx="2439675" cy="1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03150"/>
            <a:ext cx="18383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052" y="2419900"/>
            <a:ext cx="1665550" cy="16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26"/>
          <p:cNvSpPr txBox="1"/>
          <p:nvPr/>
        </p:nvSpPr>
        <p:spPr>
          <a:xfrm>
            <a:off x="4776450" y="1956800"/>
            <a:ext cx="43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Without &amp; with universal functions: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126"/>
          <p:cNvSpPr txBox="1"/>
          <p:nvPr/>
        </p:nvSpPr>
        <p:spPr>
          <a:xfrm>
            <a:off x="376650" y="2041450"/>
            <a:ext cx="36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There are many random methods: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</a:t>
            </a:r>
            <a:r>
              <a:rPr lang="en"/>
              <a:t> </a:t>
            </a:r>
            <a:r>
              <a:rPr lang="en"/>
              <a:t>Numeric</a:t>
            </a:r>
            <a:r>
              <a:rPr lang="en"/>
              <a:t> Output</a:t>
            </a:r>
            <a:endParaRPr/>
          </a:p>
        </p:txBody>
      </p:sp>
      <p:pic>
        <p:nvPicPr>
          <p:cNvPr id="1012" name="Google Shape;101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2571750"/>
            <a:ext cx="74390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numpy!</a:t>
            </a:r>
            <a:endParaRPr/>
          </a:p>
        </p:txBody>
      </p:sp>
      <p:sp>
        <p:nvSpPr>
          <p:cNvPr id="1018" name="Google Shape;1018;p128"/>
          <p:cNvSpPr txBox="1"/>
          <p:nvPr>
            <p:ph idx="1" type="body"/>
          </p:nvPr>
        </p:nvSpPr>
        <p:spPr>
          <a:xfrm>
            <a:off x="963150" y="1931825"/>
            <a:ext cx="72177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can replace the functionality of these (but tradeoffs exist):</a:t>
            </a:r>
            <a:endParaRPr/>
          </a:p>
        </p:txBody>
      </p:sp>
      <p:pic>
        <p:nvPicPr>
          <p:cNvPr id="1019" name="Google Shape;101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2621225"/>
            <a:ext cx="4800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950" y="3640425"/>
            <a:ext cx="5224100" cy="1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1026" name="Google Shape;1026;p129"/>
          <p:cNvSpPr txBox="1"/>
          <p:nvPr>
            <p:ph idx="1" type="body"/>
          </p:nvPr>
        </p:nvSpPr>
        <p:spPr>
          <a:xfrm>
            <a:off x="471900" y="1954800"/>
            <a:ext cx="82221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is a Python library used for working with data sets.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Pandas = “Panel Data” + “Python Data Analysis”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correlations between two or more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average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Min/Max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Delete rows of bad or empty data. I.e. ‘data cleaning’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pic>
        <p:nvPicPr>
          <p:cNvPr id="1032" name="Google Shape;103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00" y="2571738"/>
            <a:ext cx="51339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30"/>
          <p:cNvSpPr txBox="1"/>
          <p:nvPr/>
        </p:nvSpPr>
        <p:spPr>
          <a:xfrm>
            <a:off x="819413" y="2830950"/>
            <a:ext cx="23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series is like a column in a table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pic>
        <p:nvPicPr>
          <p:cNvPr id="1039" name="Google Shape;103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37" y="1807050"/>
            <a:ext cx="4146774" cy="3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037" y="2240725"/>
            <a:ext cx="4267189" cy="219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variables &amp; Case Conventions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Must start with a letter or underscore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alphanumeric symbols and underscores are valid: (A-z, 0-9, and _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Camel Case (rarely used convention in Python):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Pascal Case (used for Python class names):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MyVariable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Snake Case (most common in Python; used for almost everything not a class):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r>
              <a:rPr lang="en" sz="1600"/>
              <a:t>m</a:t>
            </a:r>
            <a:r>
              <a:rPr lang="en" sz="1600"/>
              <a:t>y_variable_name = ‘John’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Kebab Case (never or rarely used in </a:t>
            </a:r>
            <a:r>
              <a:rPr lang="en" sz="1600"/>
              <a:t>python)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My-variable-name = ‘John’</a:t>
            </a:r>
            <a:endParaRPr sz="1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</a:t>
            </a:r>
            <a:endParaRPr/>
          </a:p>
        </p:txBody>
      </p:sp>
      <p:sp>
        <p:nvSpPr>
          <p:cNvPr id="1046" name="Google Shape;1046;p132"/>
          <p:cNvSpPr txBox="1"/>
          <p:nvPr>
            <p:ph idx="1" type="body"/>
          </p:nvPr>
        </p:nvSpPr>
        <p:spPr>
          <a:xfrm>
            <a:off x="1473138" y="1918950"/>
            <a:ext cx="61977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a series is a column, then a DataFrame is the whole table:</a:t>
            </a:r>
            <a:endParaRPr/>
          </a:p>
        </p:txBody>
      </p:sp>
      <p:pic>
        <p:nvPicPr>
          <p:cNvPr id="1047" name="Google Shape;104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25" y="2767050"/>
            <a:ext cx="61055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Rows</a:t>
            </a:r>
            <a:endParaRPr/>
          </a:p>
        </p:txBody>
      </p:sp>
      <p:sp>
        <p:nvSpPr>
          <p:cNvPr id="1053" name="Google Shape;1053;p133"/>
          <p:cNvSpPr txBox="1"/>
          <p:nvPr>
            <p:ph idx="1" type="body"/>
          </p:nvPr>
        </p:nvSpPr>
        <p:spPr>
          <a:xfrm>
            <a:off x="5024425" y="1879438"/>
            <a:ext cx="33477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that a Pandas series or a DataFrame may be returned:</a:t>
            </a:r>
            <a:endParaRPr/>
          </a:p>
        </p:txBody>
      </p:sp>
      <p:pic>
        <p:nvPicPr>
          <p:cNvPr id="1054" name="Google Shape;105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00" y="1992200"/>
            <a:ext cx="32194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013" y="2635550"/>
            <a:ext cx="1894075" cy="22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Indexes</a:t>
            </a:r>
            <a:endParaRPr/>
          </a:p>
        </p:txBody>
      </p:sp>
      <p:pic>
        <p:nvPicPr>
          <p:cNvPr id="1061" name="Google Shape;106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" y="2194600"/>
            <a:ext cx="5243150" cy="250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575" y="2533625"/>
            <a:ext cx="26384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Files (CSV)</a:t>
            </a:r>
            <a:endParaRPr/>
          </a:p>
        </p:txBody>
      </p:sp>
      <p:pic>
        <p:nvPicPr>
          <p:cNvPr id="1068" name="Google Shape;106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2119300"/>
            <a:ext cx="2916425" cy="13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35"/>
          <p:cNvSpPr txBox="1"/>
          <p:nvPr/>
        </p:nvSpPr>
        <p:spPr>
          <a:xfrm>
            <a:off x="4098300" y="2304050"/>
            <a:ext cx="459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we have a large dataset, Pandas will only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eturn the first 5 and last 5 records. Use to_string() to print the entire DataFrame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425" y="4061825"/>
            <a:ext cx="27908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35"/>
          <p:cNvSpPr txBox="1"/>
          <p:nvPr/>
        </p:nvSpPr>
        <p:spPr>
          <a:xfrm>
            <a:off x="3704875" y="3849900"/>
            <a:ext cx="561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Pandas has built-in settings that alter its behavior. This will set the max rows a DataFrame must have, before it will cut off records in print statements.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Data from JSON</a:t>
            </a:r>
            <a:endParaRPr/>
          </a:p>
        </p:txBody>
      </p:sp>
      <p:pic>
        <p:nvPicPr>
          <p:cNvPr id="1077" name="Google Shape;107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475" y="2571750"/>
            <a:ext cx="2860550" cy="12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36"/>
          <p:cNvSpPr txBox="1"/>
          <p:nvPr/>
        </p:nvSpPr>
        <p:spPr>
          <a:xfrm>
            <a:off x="4572000" y="2456875"/>
            <a:ext cx="33456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JSON works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similarly to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CSV files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Sidenote: dictionaries can be loaded into Pandas directly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Heads or Tails?</a:t>
            </a:r>
            <a:endParaRPr/>
          </a:p>
        </p:txBody>
      </p:sp>
      <p:pic>
        <p:nvPicPr>
          <p:cNvPr id="1084" name="Google Shape;10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25" y="2409063"/>
            <a:ext cx="3337650" cy="16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425" y="2990938"/>
            <a:ext cx="3096225" cy="5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&amp; Describe</a:t>
            </a:r>
            <a:endParaRPr/>
          </a:p>
        </p:txBody>
      </p:sp>
      <p:pic>
        <p:nvPicPr>
          <p:cNvPr id="1091" name="Google Shape;10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25" y="1746300"/>
            <a:ext cx="1333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263" y="2074025"/>
            <a:ext cx="3006217" cy="2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8"/>
          <p:cNvSpPr txBox="1"/>
          <p:nvPr/>
        </p:nvSpPr>
        <p:spPr>
          <a:xfrm>
            <a:off x="982050" y="4517450"/>
            <a:ext cx="379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calories column has null rows!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4" name="Google Shape;1094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974" y="2013000"/>
            <a:ext cx="3175675" cy="27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Empty Cells</a:t>
            </a:r>
            <a:endParaRPr/>
          </a:p>
        </p:txBody>
      </p:sp>
      <p:pic>
        <p:nvPicPr>
          <p:cNvPr id="1100" name="Google Shape;110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2504150"/>
            <a:ext cx="22479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88" y="3730500"/>
            <a:ext cx="227647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39"/>
          <p:cNvSpPr txBox="1"/>
          <p:nvPr/>
        </p:nvSpPr>
        <p:spPr>
          <a:xfrm>
            <a:off x="549725" y="1968725"/>
            <a:ext cx="29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a copy with no nulls: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139"/>
          <p:cNvSpPr txBox="1"/>
          <p:nvPr/>
        </p:nvSpPr>
        <p:spPr>
          <a:xfrm>
            <a:off x="676275" y="3219850"/>
            <a:ext cx="34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Alter original: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Google Shape;1104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050" y="2475575"/>
            <a:ext cx="2457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9"/>
          <p:cNvSpPr txBox="1"/>
          <p:nvPr/>
        </p:nvSpPr>
        <p:spPr>
          <a:xfrm>
            <a:off x="4764550" y="2016350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nulls with a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39"/>
          <p:cNvSpPr txBox="1"/>
          <p:nvPr/>
        </p:nvSpPr>
        <p:spPr>
          <a:xfrm>
            <a:off x="4764550" y="3324625"/>
            <a:ext cx="44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Replace only for a certain column: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538" y="3786325"/>
            <a:ext cx="3110560" cy="1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39"/>
          <p:cNvSpPr txBox="1"/>
          <p:nvPr/>
        </p:nvSpPr>
        <p:spPr>
          <a:xfrm>
            <a:off x="4702975" y="4838700"/>
            <a:ext cx="344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Note: mean() or median() would also work here.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139"/>
          <p:cNvSpPr txBox="1"/>
          <p:nvPr/>
        </p:nvSpPr>
        <p:spPr>
          <a:xfrm>
            <a:off x="1241250" y="1744025"/>
            <a:ext cx="666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These methods only work if the field is NaN, None, or pd.na! I.e. empty strings skipped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Wrong Format</a:t>
            </a:r>
            <a:endParaRPr/>
          </a:p>
        </p:txBody>
      </p:sp>
      <p:pic>
        <p:nvPicPr>
          <p:cNvPr id="1115" name="Google Shape;111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50" y="2131225"/>
            <a:ext cx="4381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450" y="2383650"/>
            <a:ext cx="31623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75" y="3952900"/>
            <a:ext cx="40957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40"/>
          <p:cNvSpPr txBox="1"/>
          <p:nvPr/>
        </p:nvSpPr>
        <p:spPr>
          <a:xfrm>
            <a:off x="431050" y="3863825"/>
            <a:ext cx="40329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01282026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01/28/2026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01-28-26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Wrong Data</a:t>
            </a:r>
            <a:endParaRPr/>
          </a:p>
        </p:txBody>
      </p:sp>
      <p:pic>
        <p:nvPicPr>
          <p:cNvPr id="1124" name="Google Shape;112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719675"/>
            <a:ext cx="21336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125" y="2793250"/>
            <a:ext cx="26765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41"/>
          <p:cNvSpPr txBox="1"/>
          <p:nvPr/>
        </p:nvSpPr>
        <p:spPr>
          <a:xfrm>
            <a:off x="819150" y="2147588"/>
            <a:ext cx="24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 a specific item: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141"/>
          <p:cNvSpPr txBox="1"/>
          <p:nvPr/>
        </p:nvSpPr>
        <p:spPr>
          <a:xfrm>
            <a:off x="4572000" y="2054350"/>
            <a:ext cx="37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the DataFrame and conditionally change value: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200" y="4283925"/>
            <a:ext cx="269557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41"/>
          <p:cNvSpPr txBox="1"/>
          <p:nvPr/>
        </p:nvSpPr>
        <p:spPr>
          <a:xfrm>
            <a:off x="2168975" y="3659425"/>
            <a:ext cx="433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Loop through and drop rows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don’t meet the conditions: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Continued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5757325" y="1919075"/>
            <a:ext cx="2936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assign multiple </a:t>
            </a:r>
            <a:r>
              <a:rPr lang="en"/>
              <a:t>variables</a:t>
            </a:r>
            <a:r>
              <a:rPr lang="en"/>
              <a:t>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assign them the same value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25" y="2093675"/>
            <a:ext cx="4642225" cy="3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150" y="2811525"/>
            <a:ext cx="3971550" cy="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Duplicates</a:t>
            </a:r>
            <a:endParaRPr/>
          </a:p>
        </p:txBody>
      </p:sp>
      <p:pic>
        <p:nvPicPr>
          <p:cNvPr id="1135" name="Google Shape;113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50" y="2397000"/>
            <a:ext cx="22955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900" y="3516200"/>
            <a:ext cx="10477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325" y="3063775"/>
            <a:ext cx="27813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42"/>
          <p:cNvSpPr txBox="1"/>
          <p:nvPr/>
        </p:nvSpPr>
        <p:spPr>
          <a:xfrm>
            <a:off x="144925" y="18377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Get booleans for any item that is a duplicate: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142"/>
          <p:cNvSpPr txBox="1"/>
          <p:nvPr/>
        </p:nvSpPr>
        <p:spPr>
          <a:xfrm>
            <a:off x="4895525" y="2718800"/>
            <a:ext cx="42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Drop any duplicates: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Correlations</a:t>
            </a:r>
            <a:endParaRPr/>
          </a:p>
        </p:txBody>
      </p:sp>
      <p:pic>
        <p:nvPicPr>
          <p:cNvPr id="1145" name="Google Shape;11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5" y="2825975"/>
            <a:ext cx="4208650" cy="20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25" y="1834500"/>
            <a:ext cx="4416874" cy="14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3"/>
          <p:cNvSpPr txBox="1"/>
          <p:nvPr/>
        </p:nvSpPr>
        <p:spPr>
          <a:xfrm>
            <a:off x="4800275" y="1754400"/>
            <a:ext cx="41439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 = perfect correlation (1-1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-1 = perfect negative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correlation (inverse movement)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 = No correlation at all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8" name="Google Shape;1148;p143"/>
          <p:cNvSpPr txBox="1"/>
          <p:nvPr/>
        </p:nvSpPr>
        <p:spPr>
          <a:xfrm>
            <a:off x="168725" y="3433175"/>
            <a:ext cx="4416900" cy="15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corr() can only work with numeric 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Can also do this: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225" y="4558950"/>
            <a:ext cx="2768142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Filter/Sort Records</a:t>
            </a:r>
            <a:endParaRPr/>
          </a:p>
        </p:txBody>
      </p:sp>
      <p:pic>
        <p:nvPicPr>
          <p:cNvPr id="1155" name="Google Shape;115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37" y="1981975"/>
            <a:ext cx="8467024" cy="6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50" y="2882025"/>
            <a:ext cx="7695500" cy="16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162" name="Google Shape;1162;p145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Clean data with Pandas</a:t>
            </a:r>
            <a:endParaRPr sz="1400"/>
          </a:p>
        </p:txBody>
      </p:sp>
      <p:sp>
        <p:nvSpPr>
          <p:cNvPr id="1163" name="Google Shape;1163;p145"/>
          <p:cNvSpPr txBox="1"/>
          <p:nvPr>
            <p:ph idx="1" type="body"/>
          </p:nvPr>
        </p:nvSpPr>
        <p:spPr>
          <a:xfrm>
            <a:off x="3681075" y="1919075"/>
            <a:ext cx="532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              ?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Use the provided JSON dataset and complete the following: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Some string values may be, “” instead of null. Set these fields to NaN with numpy before you continue cleaning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Clamp publication year to the years of 1800-2026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average_rating, page_count, etc can’t have impossible values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Normalize dates in ‘last_checkout’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Ensure genres, languages, formats, and publishers have proper capitalization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Find and remove duplicate books with the same title/author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Drop rows with empty fields</a:t>
            </a:r>
            <a:endParaRPr sz="13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By</a:t>
            </a:r>
            <a:endParaRPr/>
          </a:p>
        </p:txBody>
      </p:sp>
      <p:pic>
        <p:nvPicPr>
          <p:cNvPr id="1169" name="Google Shape;116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26" y="1905775"/>
            <a:ext cx="3439101" cy="27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00" y="2000138"/>
            <a:ext cx="4209700" cy="2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agg()</a:t>
            </a:r>
            <a:endParaRPr/>
          </a:p>
        </p:txBody>
      </p:sp>
      <p:pic>
        <p:nvPicPr>
          <p:cNvPr id="1176" name="Google Shape;117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13" y="1769900"/>
            <a:ext cx="446796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47"/>
          <p:cNvSpPr txBox="1"/>
          <p:nvPr/>
        </p:nvSpPr>
        <p:spPr>
          <a:xfrm>
            <a:off x="5790825" y="2373400"/>
            <a:ext cx="336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Remember: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roupby() -&gt; labels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gg()      -&gt; series/columns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</p:txBody>
      </p:sp>
      <p:sp>
        <p:nvSpPr>
          <p:cNvPr id="1183" name="Google Shape;1183;p148"/>
          <p:cNvSpPr txBox="1"/>
          <p:nvPr>
            <p:ph idx="1" type="body"/>
          </p:nvPr>
        </p:nvSpPr>
        <p:spPr>
          <a:xfrm>
            <a:off x="805075" y="2456800"/>
            <a:ext cx="42435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Matplotlib is a low level graph plotting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Visualization utility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 source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Written in </a:t>
            </a:r>
            <a:r>
              <a:rPr lang="en"/>
              <a:t>python</a:t>
            </a:r>
            <a:r>
              <a:rPr lang="en"/>
              <a:t>, c, Objective-C, and JavaScript</a:t>
            </a:r>
            <a:endParaRPr/>
          </a:p>
        </p:txBody>
      </p:sp>
      <p:pic>
        <p:nvPicPr>
          <p:cNvPr id="1184" name="Google Shape;118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925" y="1737475"/>
            <a:ext cx="2086100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525" y="3262475"/>
            <a:ext cx="2244799" cy="16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vs marker=’o’</a:t>
            </a:r>
            <a:endParaRPr/>
          </a:p>
        </p:txBody>
      </p:sp>
      <p:pic>
        <p:nvPicPr>
          <p:cNvPr id="1191" name="Google Shape;119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75" y="2439038"/>
            <a:ext cx="2152125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473" y="1838310"/>
            <a:ext cx="1946940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1871" y="3407095"/>
            <a:ext cx="2152125" cy="16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109" y="2439059"/>
            <a:ext cx="2947175" cy="15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49"/>
          <p:cNvSpPr txBox="1"/>
          <p:nvPr/>
        </p:nvSpPr>
        <p:spPr>
          <a:xfrm>
            <a:off x="3514088" y="4607350"/>
            <a:ext cx="1987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Marker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Multiple Points</a:t>
            </a:r>
            <a:endParaRPr/>
          </a:p>
        </p:txBody>
      </p:sp>
      <p:pic>
        <p:nvPicPr>
          <p:cNvPr id="1201" name="Google Shape;120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25" y="2056875"/>
            <a:ext cx="3902500" cy="26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750" y="1755226"/>
            <a:ext cx="2161824" cy="16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245" y="3376575"/>
            <a:ext cx="2132843" cy="16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50"/>
          <p:cNvSpPr txBox="1"/>
          <p:nvPr/>
        </p:nvSpPr>
        <p:spPr>
          <a:xfrm>
            <a:off x="4442900" y="2145450"/>
            <a:ext cx="19614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Both x, 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Only y: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(x will increment automatically to meet y)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mt, colors, lines</a:t>
            </a:r>
            <a:endParaRPr/>
          </a:p>
        </p:txBody>
      </p:sp>
      <p:sp>
        <p:nvSpPr>
          <p:cNvPr id="1210" name="Google Shape;1210;p151"/>
          <p:cNvSpPr txBox="1"/>
          <p:nvPr/>
        </p:nvSpPr>
        <p:spPr>
          <a:xfrm>
            <a:off x="1056450" y="1835650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mt = marker | line |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1" name="Google Shape;121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5" y="2350375"/>
            <a:ext cx="48006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50" y="2027576"/>
            <a:ext cx="3439975" cy="2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51"/>
          <p:cNvSpPr txBox="1"/>
          <p:nvPr/>
        </p:nvSpPr>
        <p:spPr>
          <a:xfrm>
            <a:off x="752525" y="3858000"/>
            <a:ext cx="41790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 = marker size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ec = marker edge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gc = marker face color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Line &amp; Color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Ask a user for their info and print it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Tip: Use the title() method to format names:</a:t>
            </a:r>
            <a:endParaRPr sz="14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00" y="3676850"/>
            <a:ext cx="2400436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Arguments</a:t>
            </a:r>
            <a:endParaRPr/>
          </a:p>
        </p:txBody>
      </p:sp>
      <p:sp>
        <p:nvSpPr>
          <p:cNvPr id="1219" name="Google Shape;1219;p152"/>
          <p:cNvSpPr txBox="1"/>
          <p:nvPr>
            <p:ph idx="1" type="body"/>
          </p:nvPr>
        </p:nvSpPr>
        <p:spPr>
          <a:xfrm>
            <a:off x="4572000" y="2098925"/>
            <a:ext cx="3955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We’ve seen the shorthand, but many of the </a:t>
            </a:r>
            <a:r>
              <a:rPr lang="en"/>
              <a:t>options have explicit arguments, such as linestyle/ls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color/c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linewidth/lw</a:t>
            </a:r>
            <a:endParaRPr/>
          </a:p>
        </p:txBody>
      </p:sp>
      <p:pic>
        <p:nvPicPr>
          <p:cNvPr id="1220" name="Google Shape;122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50" y="2098921"/>
            <a:ext cx="3037450" cy="15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38" y="3688575"/>
            <a:ext cx="32480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50" y="4060500"/>
            <a:ext cx="3288850" cy="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Lines</a:t>
            </a:r>
            <a:endParaRPr/>
          </a:p>
        </p:txBody>
      </p:sp>
      <p:pic>
        <p:nvPicPr>
          <p:cNvPr id="1228" name="Google Shape;122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00" y="1970100"/>
            <a:ext cx="1771600" cy="15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00" y="1855576"/>
            <a:ext cx="3633299" cy="2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599" y="3715349"/>
            <a:ext cx="1438750" cy="12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your Plot</a:t>
            </a:r>
            <a:endParaRPr/>
          </a:p>
        </p:txBody>
      </p:sp>
      <p:pic>
        <p:nvPicPr>
          <p:cNvPr id="1236" name="Google Shape;123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00" y="2025713"/>
            <a:ext cx="4632675" cy="270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525" y="1930812"/>
            <a:ext cx="3580700" cy="28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Subplots</a:t>
            </a:r>
            <a:endParaRPr/>
          </a:p>
        </p:txBody>
      </p:sp>
      <p:sp>
        <p:nvSpPr>
          <p:cNvPr id="1243" name="Google Shape;1243;p155"/>
          <p:cNvSpPr txBox="1"/>
          <p:nvPr>
            <p:ph idx="1" type="body"/>
          </p:nvPr>
        </p:nvSpPr>
        <p:spPr>
          <a:xfrm>
            <a:off x="2497900" y="2514225"/>
            <a:ext cx="32019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subplot(rows, columns, plot #)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can add as many as we wish, just specify those three things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Aside from hspace, there is also, left, right, top, bottom, and wspace</a:t>
            </a:r>
            <a:endParaRPr sz="1400"/>
          </a:p>
        </p:txBody>
      </p:sp>
      <p:pic>
        <p:nvPicPr>
          <p:cNvPr id="1244" name="Google Shape;124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" y="1769875"/>
            <a:ext cx="203811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150" y="1913138"/>
            <a:ext cx="2990275" cy="252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pic>
        <p:nvPicPr>
          <p:cNvPr id="1251" name="Google Shape;125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75" y="2188250"/>
            <a:ext cx="4611651" cy="23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51" y="1866000"/>
            <a:ext cx="3790675" cy="29856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56"/>
          <p:cNvSpPr txBox="1"/>
          <p:nvPr/>
        </p:nvSpPr>
        <p:spPr>
          <a:xfrm>
            <a:off x="635625" y="4594450"/>
            <a:ext cx="35361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Colormap Reference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Graphs</a:t>
            </a:r>
            <a:endParaRPr/>
          </a:p>
        </p:txBody>
      </p:sp>
      <p:pic>
        <p:nvPicPr>
          <p:cNvPr id="1259" name="Google Shape;125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88" y="1949800"/>
            <a:ext cx="2815350" cy="14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00" y="1804575"/>
            <a:ext cx="2324724" cy="17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775" y="4276376"/>
            <a:ext cx="30956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725" y="3846300"/>
            <a:ext cx="1410300" cy="1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268" name="Google Shape;126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25" y="2313450"/>
            <a:ext cx="37052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25" y="1793275"/>
            <a:ext cx="4098999" cy="307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Charts</a:t>
            </a:r>
            <a:endParaRPr/>
          </a:p>
        </p:txBody>
      </p:sp>
      <p:pic>
        <p:nvPicPr>
          <p:cNvPr id="1275" name="Google Shape;127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00" y="1885000"/>
            <a:ext cx="4003749" cy="21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729" y="2096125"/>
            <a:ext cx="2507144" cy="26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59"/>
          <p:cNvSpPr txBox="1"/>
          <p:nvPr/>
        </p:nvSpPr>
        <p:spPr>
          <a:xfrm>
            <a:off x="507050" y="4173625"/>
            <a:ext cx="5231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first wedge starts at 0 degrees and then wedges are laid counterclockwise.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-"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Wedge size = x/sum(x)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8" name="Google Shape;1278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285" y="4091775"/>
            <a:ext cx="916941" cy="8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1284" name="Google Shape;1284;p1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Docker</a:t>
            </a:r>
            <a:r>
              <a:rPr lang="en"/>
              <a:t> lets us package apps + its OS level environment into a </a:t>
            </a:r>
            <a:r>
              <a:rPr lang="en"/>
              <a:t>reproducible</a:t>
            </a:r>
            <a:r>
              <a:rPr lang="en"/>
              <a:t> box.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Those boxes are called </a:t>
            </a:r>
            <a:r>
              <a:rPr b="1" lang="en">
                <a:solidFill>
                  <a:schemeClr val="dk1"/>
                </a:solidFill>
              </a:rPr>
              <a:t>images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you run an </a:t>
            </a:r>
            <a:r>
              <a:rPr b="1" lang="en">
                <a:solidFill>
                  <a:schemeClr val="dk1"/>
                </a:solidFill>
              </a:rPr>
              <a:t>image</a:t>
            </a:r>
            <a:r>
              <a:rPr lang="en"/>
              <a:t> you get a </a:t>
            </a:r>
            <a:r>
              <a:rPr b="1" lang="en">
                <a:solidFill>
                  <a:schemeClr val="dk1"/>
                </a:solidFill>
              </a:rPr>
              <a:t>container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>
                <a:solidFill>
                  <a:schemeClr val="dk1"/>
                </a:solidFill>
              </a:rPr>
              <a:t>Dockerfile</a:t>
            </a:r>
            <a:r>
              <a:rPr lang="en"/>
              <a:t> is a recipe for building </a:t>
            </a:r>
            <a:r>
              <a:rPr b="1" lang="en">
                <a:solidFill>
                  <a:schemeClr val="dk1"/>
                </a:solidFill>
              </a:rPr>
              <a:t>images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version</a:t>
            </a:r>
            <a:endParaRPr/>
          </a:p>
        </p:txBody>
      </p:sp>
      <p:pic>
        <p:nvPicPr>
          <p:cNvPr id="1290" name="Google Shape;129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175" y="2308175"/>
            <a:ext cx="2560750" cy="2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61"/>
          <p:cNvSpPr txBox="1"/>
          <p:nvPr/>
        </p:nvSpPr>
        <p:spPr>
          <a:xfrm>
            <a:off x="678000" y="2047375"/>
            <a:ext cx="3730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doesn’t do “LTS” releases.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38" y="2571744"/>
            <a:ext cx="3969725" cy="19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61"/>
          <p:cNvSpPr txBox="1"/>
          <p:nvPr/>
        </p:nvSpPr>
        <p:spPr>
          <a:xfrm>
            <a:off x="5376600" y="1792775"/>
            <a:ext cx="2457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Docker Hub: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&amp; Variable Scope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7750" y="1856375"/>
            <a:ext cx="89685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are defined with the ‘def’ keyword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outside of functions have Global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Variables inside functions have Local scope, unless the global keyword is used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0" y="3121900"/>
            <a:ext cx="6538751" cy="18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51" y="3121888"/>
            <a:ext cx="14668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299" name="Google Shape;1299;p162"/>
          <p:cNvSpPr txBox="1"/>
          <p:nvPr>
            <p:ph idx="1" type="body"/>
          </p:nvPr>
        </p:nvSpPr>
        <p:spPr>
          <a:xfrm>
            <a:off x="471900" y="1794100"/>
            <a:ext cx="8222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 new dependencies: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Sqlalchemy - maps python objects to database tables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Psycopg[binary] - driver to communicate with postressql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Sqlalchemy-utils - misc utilities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- managed db schema migrations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Python-dotenv - work </a:t>
            </a:r>
            <a:r>
              <a:rPr lang="en"/>
              <a:t>with env variables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Fastapi - routes HTTP </a:t>
            </a:r>
            <a:r>
              <a:rPr lang="en"/>
              <a:t>request</a:t>
            </a:r>
            <a:r>
              <a:rPr lang="en"/>
              <a:t> to python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Uvicorn - runs your web app and handles network traffic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Pydantic - provides serialization, DTO-like functionality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‘poetry run alembic init alembic’ to generate folders/files for migrations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vs Multi-Stage Dockerfiles</a:t>
            </a:r>
            <a:endParaRPr/>
          </a:p>
        </p:txBody>
      </p:sp>
      <p:sp>
        <p:nvSpPr>
          <p:cNvPr id="1305" name="Google Shape;1305;p163"/>
          <p:cNvSpPr txBox="1"/>
          <p:nvPr/>
        </p:nvSpPr>
        <p:spPr>
          <a:xfrm>
            <a:off x="594625" y="22463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node:20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/app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.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npm install &amp;&amp; npm run build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["npm", "start"]</a:t>
            </a:r>
            <a:endParaRPr/>
          </a:p>
        </p:txBody>
      </p:sp>
      <p:sp>
        <p:nvSpPr>
          <p:cNvPr id="1306" name="Google Shape;1306;p163"/>
          <p:cNvSpPr txBox="1"/>
          <p:nvPr/>
        </p:nvSpPr>
        <p:spPr>
          <a:xfrm>
            <a:off x="4743750" y="2246350"/>
            <a:ext cx="344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node:20 AS builder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/app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.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npm install &amp;&amp; npm run build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node:20-slim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WORKDIR /app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--from=builder /app/dist ./dist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--from=builder /app/node_modules ./node_modules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["node", "dist/index.js"]</a:t>
            </a:r>
            <a:endParaRPr/>
          </a:p>
        </p:txBody>
      </p:sp>
      <p:sp>
        <p:nvSpPr>
          <p:cNvPr id="1307" name="Google Shape;1307;p163"/>
          <p:cNvSpPr txBox="1"/>
          <p:nvPr/>
        </p:nvSpPr>
        <p:spPr>
          <a:xfrm>
            <a:off x="502125" y="1810300"/>
            <a:ext cx="8222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Ships Everything:                                           Only ships what’s needed: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Multi-Stage Image - Python App</a:t>
            </a:r>
            <a:endParaRPr/>
          </a:p>
        </p:txBody>
      </p:sp>
      <p:sp>
        <p:nvSpPr>
          <p:cNvPr id="1313" name="Google Shape;1313;p164"/>
          <p:cNvSpPr txBox="1"/>
          <p:nvPr/>
        </p:nvSpPr>
        <p:spPr>
          <a:xfrm>
            <a:off x="339750" y="2571750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1: builder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Install system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Install Poetry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Set PATH to Poetry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Turn off venv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Install Python dependencies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Add Alembic/uvicorn to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Copy source code/migrations</a:t>
            </a:r>
            <a:endParaRPr/>
          </a:p>
        </p:txBody>
      </p:sp>
      <p:sp>
        <p:nvSpPr>
          <p:cNvPr id="1314" name="Google Shape;1314;p164"/>
          <p:cNvSpPr txBox="1"/>
          <p:nvPr/>
        </p:nvSpPr>
        <p:spPr>
          <a:xfrm>
            <a:off x="3528100" y="1823525"/>
            <a:ext cx="68970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FROM python:3.12-slim AS builder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WORKDIR /app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RUN apt-get update &amp;&amp; apt-get install -y curl build-essential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RUN curl -sSL https://install.python-poetry.org | python3 -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ENV PATH="/root/.local/bin:$PATH"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COPY pyproject.toml poetry.lock /app/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RUN poetry config virtualenvs.create false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RUN poetry install --without dev --no-interaction --no-ansi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ENV PATH="/usr/local/bin:/root/.local/bin:$PATH"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COPY src /app/src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COPY src/repl.py /app/repl.py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COPY alembic.ini /app/alembic.ini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COPY alembic /app/alembic</a:t>
            </a:r>
            <a:endParaRPr sz="105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Multi-Stage Image - Python App</a:t>
            </a:r>
            <a:endParaRPr/>
          </a:p>
        </p:txBody>
      </p:sp>
      <p:sp>
        <p:nvSpPr>
          <p:cNvPr id="1320" name="Google Shape;1320;p165"/>
          <p:cNvSpPr txBox="1"/>
          <p:nvPr>
            <p:ph idx="1" type="body"/>
          </p:nvPr>
        </p:nvSpPr>
        <p:spPr>
          <a:xfrm>
            <a:off x="3048625" y="2024750"/>
            <a:ext cx="6412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FROM python:3.12-slim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WORKDIR /app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COPY --from=builder /usr/local/lib/python3.12 /usr/local/lib/python3.12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COPY --from=builder /app /app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COPY --from=builder /usr/local/bin /usr/local/bin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ENV PYTHONUNBUFFERED=1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ENV PATH=”/usr/local/bin:/root/.local/bin:$PATH”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CMD ["uvicorn", "src.main:app", "--host", "0.0.0.0", "--port", "8000"]</a:t>
            </a:r>
            <a:endParaRPr sz="10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1" name="Google Shape;1321;p165"/>
          <p:cNvSpPr txBox="1"/>
          <p:nvPr/>
        </p:nvSpPr>
        <p:spPr>
          <a:xfrm>
            <a:off x="264250" y="2024750"/>
            <a:ext cx="2603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2: runtime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We start with clean Python image - no curl, no build tools, no poetry install script, much smaller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Copy only built artifacts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Python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Source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Poetry</a:t>
            </a:r>
            <a:r>
              <a:rPr lang="en"/>
              <a:t> Binary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Run the app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</p:txBody>
      </p:sp>
      <p:sp>
        <p:nvSpPr>
          <p:cNvPr id="1327" name="Google Shape;1327;p1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Docker Compose</a:t>
            </a:r>
            <a:r>
              <a:rPr lang="en"/>
              <a:t> is a tool to define and run multi-container </a:t>
            </a:r>
            <a:r>
              <a:rPr lang="en"/>
              <a:t>applications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Spin up multiple containers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dependencies between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Share environment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Manage volumes (persist data between restarts)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67"/>
          <p:cNvSpPr txBox="1"/>
          <p:nvPr>
            <p:ph idx="4294967295" type="body"/>
          </p:nvPr>
        </p:nvSpPr>
        <p:spPr>
          <a:xfrm>
            <a:off x="92850" y="750750"/>
            <a:ext cx="5355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app: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build: .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container_name: myapp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env_file: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.env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#volumes:  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# - .:/app 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depends_on: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db: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condition: service_healthy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ports: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"8000:8000"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command: ["uvicorn", "src.main:app", "--host", "0.0.0.0", "--port", "8000"]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1F1F1F"/>
              </a:solidFill>
              <a:highlight>
                <a:schemeClr val="lt1"/>
              </a:highlight>
            </a:endParaRPr>
          </a:p>
        </p:txBody>
      </p:sp>
      <p:sp>
        <p:nvSpPr>
          <p:cNvPr id="1333" name="Google Shape;1333;p167"/>
          <p:cNvSpPr txBox="1"/>
          <p:nvPr/>
        </p:nvSpPr>
        <p:spPr>
          <a:xfrm>
            <a:off x="5121175" y="802775"/>
            <a:ext cx="3766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db: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image: postgres:15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container_name: mydb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env_file: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.env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environment: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POSTGRES_USER: ${POSTGRES_USER}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POSTGRES_PASSWORD: ${POSTGRES_PASSWORD}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POSTGRES_DB: ${POSTGRES_DB}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ports: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"5432:5432"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volumes: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- postgres_data:/var/lib/postgresql/data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healthcheck: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test: ["CMD-SHELL", "pg_isready -U ${POSTGRES_USER} -d ${POSTGRES_DB}"]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interval: 5s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timeout: 5s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retries: 5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postgres_data:</a:t>
            </a:r>
            <a:endParaRPr sz="1000">
              <a:solidFill>
                <a:srgbClr val="1F1F1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4" name="Google Shape;1334;p167"/>
          <p:cNvSpPr txBox="1"/>
          <p:nvPr/>
        </p:nvSpPr>
        <p:spPr>
          <a:xfrm>
            <a:off x="289875" y="81750"/>
            <a:ext cx="84807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Super Ugly Docker Compose Slide :) sorry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Migration / Build</a:t>
            </a:r>
            <a:endParaRPr/>
          </a:p>
        </p:txBody>
      </p:sp>
      <p:pic>
        <p:nvPicPr>
          <p:cNvPr id="1340" name="Google Shape;134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00" y="2126400"/>
            <a:ext cx="60102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38" y="2668375"/>
            <a:ext cx="62579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00825"/>
            <a:ext cx="8839200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4988" y="4190000"/>
            <a:ext cx="57340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300" y="3677225"/>
            <a:ext cx="811530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68"/>
          <p:cNvSpPr txBox="1"/>
          <p:nvPr/>
        </p:nvSpPr>
        <p:spPr>
          <a:xfrm>
            <a:off x="2150700" y="1780375"/>
            <a:ext cx="467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Helpful Commands</a:t>
            </a:r>
            <a:endParaRPr/>
          </a:p>
        </p:txBody>
      </p:sp>
      <p:sp>
        <p:nvSpPr>
          <p:cNvPr id="1351" name="Google Shape;1351;p169"/>
          <p:cNvSpPr txBox="1"/>
          <p:nvPr/>
        </p:nvSpPr>
        <p:spPr>
          <a:xfrm>
            <a:off x="427350" y="2238775"/>
            <a:ext cx="8289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upgrade &lt;revision&gt; = Applies migrations up to the specified revision. head applies all pending migrations.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downgrade &lt;revision&gt;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Rolls back migrations. 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alembic downgrade -1 → step back 1 revision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alembic downgrade base → go back to the initial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history = Shows the list of all migrations and their revision IDs.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current = Displays the current revision(s) applied to the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heads = Shows the latest revision(s) in the migration tree (useful if you have multiple heads/branches).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alembic branches = Lists any branching points in your migration history.</a:t>
            </a:r>
            <a:endParaRPr/>
          </a:p>
        </p:txBody>
      </p:sp>
      <p:pic>
        <p:nvPicPr>
          <p:cNvPr id="1352" name="Google Shape;135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63" y="1861575"/>
            <a:ext cx="61626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 &amp; Enclosing (nonlocal) Scope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38100" y="2013025"/>
            <a:ext cx="426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Scope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OOB methods/keywords provided by Python: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len()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str()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572000" y="2013025"/>
            <a:ext cx="25197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Enclosing Scope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functions have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Can’t override unless we use nonlocal keyword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650" y="2229475"/>
            <a:ext cx="1588575" cy="2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r>
              <a:rPr lang="en"/>
              <a:t> take in and return data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75" y="2032199"/>
            <a:ext cx="5705375" cy="23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Placeholder Functions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71900" y="1919075"/>
            <a:ext cx="3128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Functions can’t be empty, but we can create placeholder functions using the ‘pass’ keyword!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09725"/>
            <a:ext cx="2758175" cy="8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Refactor previous challenge</a:t>
            </a:r>
            <a:endParaRPr sz="1400"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In a function: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Ask the user for their full name, birthday, &amp; email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Store the data in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Print the information back to the console, on a new line for each item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0400" y="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Software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PyCharm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VSCode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4" y="1638825"/>
            <a:ext cx="21980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75" y="2123375"/>
            <a:ext cx="304250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260" y="3090773"/>
            <a:ext cx="2983575" cy="15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naming conventions…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819150" y="18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{69AB2085-9EE2-4D31-A056-E4BF0A98D741}</a:tableStyleId>
              </a:tblPr>
              <a:tblGrid>
                <a:gridCol w="2244475"/>
                <a:gridCol w="2799550"/>
                <a:gridCol w="2461675"/>
              </a:tblGrid>
              <a:tr h="282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Item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Convention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Example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Variable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user_name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Function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get_user()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Constant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UPPER_SNAKE_CASE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MAX_SIZE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Class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UserService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Method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save()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Attribute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created_at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Protected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_cache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</a:t>
                      </a:r>
                      <a:r>
                        <a:rPr lang="en" sz="1300"/>
                        <a:t>rivate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__snake_case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__state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Module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email_utils.py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Package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data_access/</a:t>
                      </a:r>
                      <a:endParaRPr sz="13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4939500" y="382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Types</a:t>
            </a:r>
            <a:endParaRPr sz="3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</a:t>
            </a:r>
            <a:r>
              <a:rPr lang="en" sz="1600"/>
              <a:t>tr = string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nt = integer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</a:t>
            </a:r>
            <a:r>
              <a:rPr lang="en" sz="1600"/>
              <a:t>loat = decimals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ool = boolean true/false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None = NoneType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(These are examples of </a:t>
            </a:r>
            <a:r>
              <a:rPr lang="en" sz="1600">
                <a:solidFill>
                  <a:schemeClr val="accent6"/>
                </a:solidFill>
              </a:rPr>
              <a:t>Primitive </a:t>
            </a:r>
            <a:r>
              <a:rPr lang="en" sz="1600"/>
              <a:t>data types, there are many more)</a:t>
            </a:r>
            <a:endParaRPr sz="16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26" y="4241475"/>
            <a:ext cx="12096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675" y="308138"/>
            <a:ext cx="1957396" cy="4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183425" y="500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Each Type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00" y="194425"/>
            <a:ext cx="5059074" cy="4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13" y="3351400"/>
            <a:ext cx="2270925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2825" y="2169975"/>
            <a:ext cx="30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You can also use constructor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define the type explicitly: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Hinting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636525" y="2465238"/>
            <a:ext cx="4264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hinting does NOT enforce the type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for: linters (mypy, pyright), IDEs, readability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63" y="1842313"/>
            <a:ext cx="17335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25" y="2940850"/>
            <a:ext cx="24098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875" y="3572650"/>
            <a:ext cx="1990950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050" y="4167150"/>
            <a:ext cx="17526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Conversion - Casting</a:t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471900" y="2445900"/>
            <a:ext cx="35544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convert a float to an int, data loss can occur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cannot convert complex numbers into another datatype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905000"/>
            <a:ext cx="42005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38" y="3829900"/>
            <a:ext cx="3762000" cy="6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0" y="2170975"/>
            <a:ext cx="2214075" cy="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1845875"/>
            <a:ext cx="2481350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305" y="3940275"/>
            <a:ext cx="429911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471900" y="1919075"/>
            <a:ext cx="338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‘_’ will always match, so place it at the end!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match multiple conditions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</a:t>
            </a:r>
            <a:r>
              <a:rPr lang="en"/>
              <a:t>optionally include an if condition as an extra condition check</a:t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75" y="1883562"/>
            <a:ext cx="2688375" cy="137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49" y="3283025"/>
            <a:ext cx="2688375" cy="1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Loops</a:t>
            </a:r>
            <a:endParaRPr/>
          </a:p>
        </p:txBody>
      </p:sp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90050"/>
            <a:ext cx="1619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2356725"/>
            <a:ext cx="16287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50" y="2413887"/>
            <a:ext cx="3696100" cy="16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283875" y="1788900"/>
            <a:ext cx="47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What is the output of the following: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471900" y="1919075"/>
            <a:ext cx="382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for loops to iterate over lists, tuples, dictionaries, sets, or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loops may be nested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Break/Continue is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use range() to iterate a certain number of times, or by a sequence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25" y="1896184"/>
            <a:ext cx="3103800" cy="13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25" y="3466400"/>
            <a:ext cx="1428800" cy="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763" y="4109375"/>
            <a:ext cx="1902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Behavior &amp; If Statements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13" y="2071700"/>
            <a:ext cx="3400000" cy="18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063" y="4194325"/>
            <a:ext cx="16668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4572000" y="2414600"/>
            <a:ext cx="442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Logical evaluations will return a boolean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If statements use evaluations to route logic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bool() constructor will make an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of whatever is passed to it (The example returns ‘true’ for both)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450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VSCode Settings/Plugins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9000" y="168862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+ Pylance - language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Jupyter - visualization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Black Formatter - follow consistent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Isort - organize imports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flake8/pylint/ruff - linting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test explorer - unit test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Live Share - collaborative editing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0" y="1801500"/>
            <a:ext cx="3343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00" y="3829450"/>
            <a:ext cx="33432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Falsy Values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print(bool(False))   # bool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print(bool(None))    # NoneType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print(bool(0))       # int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print(bool(""))      # str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print(bool(()))      # tuple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print(bool([]))      # list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print(bool({}))      # dict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Operators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50" y="1773125"/>
            <a:ext cx="58293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6657975" y="3018163"/>
            <a:ext cx="22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 = returns float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// = returns integer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Operators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5" y="1897350"/>
            <a:ext cx="4186100" cy="28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425" y="2302161"/>
            <a:ext cx="4639626" cy="17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 txBox="1"/>
          <p:nvPr/>
        </p:nvSpPr>
        <p:spPr>
          <a:xfrm flipH="1">
            <a:off x="4572000" y="4034575"/>
            <a:ext cx="4357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“:=” = python 3 walrus operator. It can accept an evaluation!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</a:t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87425"/>
            <a:ext cx="58102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875" y="2019300"/>
            <a:ext cx="19621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6572250" y="3557600"/>
            <a:ext cx="240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may chain them!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13" y="2173175"/>
            <a:ext cx="66579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Operators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1873125"/>
            <a:ext cx="5857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675" y="3782875"/>
            <a:ext cx="1098892" cy="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813" y="3965500"/>
            <a:ext cx="561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Operators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38" y="1723113"/>
            <a:ext cx="59150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950" y="3607900"/>
            <a:ext cx="3067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475" y="4396075"/>
            <a:ext cx="3048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250" y="3701938"/>
            <a:ext cx="18478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Precedence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1357525" y="3004588"/>
            <a:ext cx="3457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Remember PEMDAS?</a:t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1830875"/>
            <a:ext cx="2882225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PyCharm challenges</a:t>
            </a:r>
            <a:endParaRPr sz="1400"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~45-60 min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Complete the following in the 100 Days of Code PyCharm course: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1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2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Day 3 (All tasks)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Quoteception, escape characters, &amp; Multi-Line Strings</a:t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50" y="2988413"/>
            <a:ext cx="29241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00" y="2983638"/>
            <a:ext cx="2962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25" y="1824650"/>
            <a:ext cx="24193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2675" y="2414588"/>
            <a:ext cx="44386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Interpreted language - code is executed line by line, no compilation step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High-level language - abstracts away low-level memory management, hardware details, garbage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</a:t>
            </a:r>
            <a:r>
              <a:rPr lang="en"/>
              <a:t>typed - variables do not require type declarations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Cross-platform - runs on windows, macOS,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- supports classes, objects, inheritance,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contents of a string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75" y="2084650"/>
            <a:ext cx="33623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650" y="3186763"/>
            <a:ext cx="33147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600" y="2608538"/>
            <a:ext cx="756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600" y="3765009"/>
            <a:ext cx="756800" cy="3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Strings</a:t>
            </a:r>
            <a:endParaRPr/>
          </a:p>
        </p:txBody>
      </p:sp>
      <p:sp>
        <p:nvSpPr>
          <p:cNvPr id="379" name="Google Shape;379;p53"/>
          <p:cNvSpPr txBox="1"/>
          <p:nvPr>
            <p:ph idx="1" type="body"/>
          </p:nvPr>
        </p:nvSpPr>
        <p:spPr>
          <a:xfrm>
            <a:off x="551825" y="3086650"/>
            <a:ext cx="17607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‘llo’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inclusive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 exclusive</a:t>
            </a:r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0" y="2423950"/>
            <a:ext cx="1581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425" y="2428713"/>
            <a:ext cx="16192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00" y="3526100"/>
            <a:ext cx="1666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5207250" y="2428725"/>
            <a:ext cx="36105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 from the start: ‘Hello’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 from the end: ‘llo, World!’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String Methods</a:t>
            </a:r>
            <a:endParaRPr/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435550" y="1981775"/>
            <a:ext cx="431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 upper/lower case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whitespace at the </a:t>
            </a:r>
            <a:r>
              <a:rPr lang="en"/>
              <a:t>beginning</a:t>
            </a:r>
            <a:r>
              <a:rPr lang="en"/>
              <a:t>/end of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every piece of matching text content with another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a list of split strings</a:t>
            </a:r>
            <a:endParaRPr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213" y="2042125"/>
            <a:ext cx="16383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800" y="2571750"/>
            <a:ext cx="15811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0" y="3035025"/>
            <a:ext cx="34099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050" y="3539075"/>
            <a:ext cx="1926627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50" y="4029375"/>
            <a:ext cx="3529813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F-Strings</a:t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71900" y="1919075"/>
            <a:ext cx="3529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</a:t>
            </a:r>
            <a:r>
              <a:rPr lang="en"/>
              <a:t> String literals were introduced in Python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Dynamically assign values in strings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</a:t>
            </a:r>
            <a:r>
              <a:rPr lang="en"/>
              <a:t>evaluations</a:t>
            </a:r>
            <a:r>
              <a:rPr lang="en"/>
              <a:t> &amp; format data</a:t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8575"/>
            <a:ext cx="2933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2698050"/>
            <a:ext cx="2876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738" y="3408450"/>
            <a:ext cx="3324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19700"/>
            <a:ext cx="31242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R-Strings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1953750" y="2087850"/>
            <a:ext cx="52584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Raw strings will force the string to behave literally:</a:t>
            </a:r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878850"/>
            <a:ext cx="40957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Method Reference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3082950" y="4587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https://www.w3schools.com/python/python_strings_methods.asp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" y="1832639"/>
            <a:ext cx="3873975" cy="265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904462"/>
            <a:ext cx="2306075" cy="2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50" y="1904450"/>
            <a:ext cx="2538125" cy="2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426" name="Google Shape;426;p58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Format a string value</a:t>
            </a:r>
            <a:endParaRPr sz="14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username: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‘raw_username = "  Py_Thon-ROCKS123!!!  "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whitespace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Convert to all lowercase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Replace all ‘-’ with ‘_’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all ‘!’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at least once digit is present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Check it contains the word ‘python’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variable that stores only the first 8 characters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 formatted string (f-string) that displays: the cleaned username, whether it contains a digit, whether it contains ‘python’, &amp; the first 8 characters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Collections</a:t>
            </a:r>
            <a:endParaRPr/>
          </a:p>
        </p:txBody>
      </p:sp>
      <p:sp>
        <p:nvSpPr>
          <p:cNvPr id="433" name="Google Shape;433;p59"/>
          <p:cNvSpPr txBox="1"/>
          <p:nvPr>
            <p:ph idx="1" type="body"/>
          </p:nvPr>
        </p:nvSpPr>
        <p:spPr>
          <a:xfrm>
            <a:off x="671925" y="1981575"/>
            <a:ext cx="330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Ordered/indexed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Changeable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Unchangeable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Allows duplicates</a:t>
            </a:r>
            <a:endParaRPr/>
          </a:p>
        </p:txBody>
      </p:sp>
      <p:sp>
        <p:nvSpPr>
          <p:cNvPr id="434" name="Google Shape;434;p59"/>
          <p:cNvSpPr txBox="1"/>
          <p:nvPr/>
        </p:nvSpPr>
        <p:spPr>
          <a:xfrm>
            <a:off x="4457675" y="1981575"/>
            <a:ext cx="33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Unindexed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Dictionaries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Changeable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duplicates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Immutable vs Mutable Types</a:t>
            </a:r>
            <a:endParaRPr/>
          </a:p>
        </p:txBody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71900" y="1919075"/>
            <a:ext cx="431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Non-collection </a:t>
            </a:r>
            <a:r>
              <a:rPr lang="en"/>
              <a:t>types</a:t>
            </a:r>
            <a:r>
              <a:rPr lang="en"/>
              <a:t> are also called immutable, </a:t>
            </a:r>
            <a:r>
              <a:rPr lang="en"/>
              <a:t>because</a:t>
            </a:r>
            <a:r>
              <a:rPr lang="en"/>
              <a:t> a new space is reserved in memory for each new declaration.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Collections are mutable because we may add and remove to the existing object in memory.</a:t>
            </a:r>
            <a:endParaRPr/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625" y="1919075"/>
            <a:ext cx="32385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950" y="3314650"/>
            <a:ext cx="3003847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2001725"/>
            <a:ext cx="31813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38" y="2571750"/>
            <a:ext cx="2962275" cy="657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75" y="3351325"/>
            <a:ext cx="2971800" cy="3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61"/>
          <p:cNvSpPr txBox="1"/>
          <p:nvPr/>
        </p:nvSpPr>
        <p:spPr>
          <a:xfrm>
            <a:off x="4014800" y="2488375"/>
            <a:ext cx="447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easily get the length of a list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be ANY datatype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Lists can contain mixed datatypes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Retrieve items from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/negative indices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650" y="4506775"/>
            <a:ext cx="6362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875" y="3864488"/>
            <a:ext cx="2837202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</a:t>
            </a:r>
            <a:r>
              <a:rPr lang="en"/>
              <a:t> code (.py files) are compiled into bytecode (NOT machine code) by CPython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bytecode is then interpreted and </a:t>
            </a:r>
            <a:r>
              <a:rPr lang="en"/>
              <a:t>executed</a:t>
            </a:r>
            <a:r>
              <a:rPr lang="en"/>
              <a:t> by the Python Virtual Machine (PVM) inside CPython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List Syntax</a:t>
            </a:r>
            <a:endParaRPr/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5500700" y="1966925"/>
            <a:ext cx="3536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the </a:t>
            </a:r>
            <a:r>
              <a:rPr lang="en"/>
              <a:t>beginning</a:t>
            </a:r>
            <a:r>
              <a:rPr lang="en"/>
              <a:t> to a defined stop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a range of items from a defined start point till the 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Check if items are in a list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2650"/>
            <a:ext cx="5110672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884"/>
            <a:ext cx="5110675" cy="3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79879"/>
            <a:ext cx="5110675" cy="3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692" y="4157475"/>
            <a:ext cx="3536100" cy="6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186250" y="2033375"/>
            <a:ext cx="454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items in a list from its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multiple new items into a list while replacing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Insert items without replacing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items to the end of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Concatenate a list and another list/set/dictionary</a:t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50" y="1792200"/>
            <a:ext cx="3238500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25" y="2364875"/>
            <a:ext cx="3714750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888" y="2889925"/>
            <a:ext cx="3248025" cy="49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950" y="3462600"/>
            <a:ext cx="3209925" cy="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650" y="3978138"/>
            <a:ext cx="3046515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0175" y="4550813"/>
            <a:ext cx="2005438" cy="43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Lists</a:t>
            </a:r>
            <a:endParaRPr/>
          </a:p>
        </p:txBody>
      </p:sp>
      <p:sp>
        <p:nvSpPr>
          <p:cNvPr id="481" name="Google Shape;481;p64"/>
          <p:cNvSpPr txBox="1"/>
          <p:nvPr>
            <p:ph idx="1" type="body"/>
          </p:nvPr>
        </p:nvSpPr>
        <p:spPr>
          <a:xfrm>
            <a:off x="4371975" y="1919075"/>
            <a:ext cx="43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object by its </a:t>
            </a:r>
            <a:r>
              <a:rPr lang="en"/>
              <a:t>identity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a specific item by its index with pop(), or just the last item if nothing specified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del keyword can delete an item or the list itself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clear() method empties the list but the list still exists in memory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158850"/>
            <a:ext cx="321945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50" y="2728875"/>
            <a:ext cx="3276600" cy="46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8" y="3289375"/>
            <a:ext cx="3209925" cy="447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400" y="3960875"/>
            <a:ext cx="3238500" cy="428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Iterating over lists</a:t>
            </a:r>
            <a:endParaRPr/>
          </a:p>
        </p:txBody>
      </p:sp>
      <p:sp>
        <p:nvSpPr>
          <p:cNvPr id="491" name="Google Shape;491;p65"/>
          <p:cNvSpPr txBox="1"/>
          <p:nvPr>
            <p:ph idx="1" type="body"/>
          </p:nvPr>
        </p:nvSpPr>
        <p:spPr>
          <a:xfrm>
            <a:off x="471900" y="1919075"/>
            <a:ext cx="4214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loops can iterate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loops can </a:t>
            </a:r>
            <a:r>
              <a:rPr lang="en"/>
              <a:t>iterate</a:t>
            </a:r>
            <a:r>
              <a:rPr lang="en"/>
              <a:t> over lists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Comprehension syntax is the shortest form to iterate over a list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246" y="1833350"/>
            <a:ext cx="2929584" cy="62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28" y="2565102"/>
            <a:ext cx="2895419" cy="6662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975" y="3339559"/>
            <a:ext cx="2938125" cy="10163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1095" y="4464200"/>
            <a:ext cx="2739915" cy="3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1" name="Google Shape;501;p66"/>
          <p:cNvSpPr txBox="1"/>
          <p:nvPr>
            <p:ph idx="1" type="body"/>
          </p:nvPr>
        </p:nvSpPr>
        <p:spPr>
          <a:xfrm>
            <a:off x="471900" y="1919075"/>
            <a:ext cx="8286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list of fruits that have ‘a’ in the name.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List comprehension is </a:t>
            </a:r>
            <a:r>
              <a:rPr lang="en"/>
              <a:t>syntactic</a:t>
            </a:r>
            <a:r>
              <a:rPr lang="en"/>
              <a:t> sugar that shortens/cleans up our code!</a:t>
            </a:r>
            <a:endParaRPr/>
          </a:p>
        </p:txBody>
      </p:sp>
      <p:pic>
        <p:nvPicPr>
          <p:cNvPr id="502" name="Google Shape;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50" y="3306038"/>
            <a:ext cx="4019550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7225"/>
            <a:ext cx="437197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1900" y="2417725"/>
            <a:ext cx="82221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 will return a new list, leaving the old one unchanged.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expression is the current item in the iteration but also the outcome. We can modify the item before it stores in the new list:</a:t>
            </a:r>
            <a:endParaRPr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75" y="1909900"/>
            <a:ext cx="5467350" cy="3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475" y="3795825"/>
            <a:ext cx="3028950" cy="209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225" y="4614975"/>
            <a:ext cx="478155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7"/>
          <p:cNvSpPr txBox="1"/>
          <p:nvPr/>
        </p:nvSpPr>
        <p:spPr>
          <a:xfrm>
            <a:off x="570300" y="4148175"/>
            <a:ext cx="8003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Return the item if it is NOT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if it IS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banana then return orange.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Lists</a:t>
            </a:r>
            <a:endParaRPr/>
          </a:p>
        </p:txBody>
      </p:sp>
      <p:sp>
        <p:nvSpPr>
          <p:cNvPr id="519" name="Google Shape;519;p68"/>
          <p:cNvSpPr txBox="1"/>
          <p:nvPr>
            <p:ph idx="1" type="body"/>
          </p:nvPr>
        </p:nvSpPr>
        <p:spPr>
          <a:xfrm>
            <a:off x="471900" y="176125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Alphabetically/Numerically:</a:t>
            </a:r>
            <a:endParaRPr/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25" y="2285750"/>
            <a:ext cx="5667949" cy="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950" y="2296275"/>
            <a:ext cx="2721450" cy="55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50" y="3789925"/>
            <a:ext cx="5667950" cy="5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3950" y="3789925"/>
            <a:ext cx="2721450" cy="47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471900" y="3275500"/>
            <a:ext cx="82221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descending: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Insensitive Sort</a:t>
            </a:r>
            <a:endParaRPr/>
          </a:p>
        </p:txBody>
      </p:sp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460950" y="179865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gives unexpected results (sorts uppercase words first)</a:t>
            </a:r>
            <a:endParaRPr/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88" y="2282275"/>
            <a:ext cx="4880875" cy="6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681050"/>
            <a:ext cx="59436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572425" y="2903800"/>
            <a:ext cx="82221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 all values to lowercase before your sort, thus making it case-insensitive (won’t permanently change the values):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Sort</a:t>
            </a:r>
            <a:endParaRPr/>
          </a:p>
        </p:txBody>
      </p:sp>
      <p:sp>
        <p:nvSpPr>
          <p:cNvPr id="539" name="Google Shape;539;p70"/>
          <p:cNvSpPr txBox="1"/>
          <p:nvPr>
            <p:ph idx="1" type="body"/>
          </p:nvPr>
        </p:nvSpPr>
        <p:spPr>
          <a:xfrm>
            <a:off x="471900" y="1919075"/>
            <a:ext cx="38868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a function to use as a sorting </a:t>
            </a:r>
            <a:r>
              <a:rPr lang="en"/>
              <a:t>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first example will sort the list from least&gt;most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have more than one key; The second example uses this to reverse the list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275" y="1871025"/>
            <a:ext cx="3360075" cy="15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13" y="3521925"/>
            <a:ext cx="3160200" cy="14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Lambdas</a:t>
            </a:r>
            <a:endParaRPr/>
          </a:p>
        </p:txBody>
      </p:sp>
      <p:sp>
        <p:nvSpPr>
          <p:cNvPr id="547" name="Google Shape;547;p71"/>
          <p:cNvSpPr txBox="1"/>
          <p:nvPr>
            <p:ph idx="1" type="body"/>
          </p:nvPr>
        </p:nvSpPr>
        <p:spPr>
          <a:xfrm>
            <a:off x="512800" y="2515225"/>
            <a:ext cx="22503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creating a custom sort function, we could also use a lambda!</a:t>
            </a:r>
            <a:endParaRPr/>
          </a:p>
        </p:txBody>
      </p:sp>
      <p:pic>
        <p:nvPicPr>
          <p:cNvPr id="548" name="Google Shape;5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75" y="1954725"/>
            <a:ext cx="1729225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500" y="4147225"/>
            <a:ext cx="4066300" cy="5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400" y="2397550"/>
            <a:ext cx="24384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60950" y="516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Environments, py, &amp; Interactive Mode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2251800"/>
            <a:ext cx="37182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to use powershell!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3" y="2457775"/>
            <a:ext cx="35528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3217975"/>
            <a:ext cx="834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963" y="1992200"/>
            <a:ext cx="3390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56" name="Google Shape;556;p7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Work with Lambdas</a:t>
            </a:r>
            <a:endParaRPr sz="1400"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students list of tuples, do the following: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Sort the list so that it goes from oldest&gt;youngest</a:t>
            </a:r>
            <a:endParaRPr sz="1100"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88" y="2826550"/>
            <a:ext cx="21621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Reversing a list</a:t>
            </a:r>
            <a:endParaRPr/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13" y="2028825"/>
            <a:ext cx="60102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25" y="3576850"/>
            <a:ext cx="49339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list methods</a:t>
            </a:r>
            <a:endParaRPr/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List Method Reference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&amp; Docstrings</a:t>
            </a:r>
            <a:endParaRPr/>
          </a:p>
        </p:txBody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992100" y="1819700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my_module.py:</a:t>
            </a:r>
            <a:endParaRPr/>
          </a:p>
        </p:txBody>
      </p:sp>
      <p:pic>
        <p:nvPicPr>
          <p:cNvPr id="578" name="Google Shape;5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370825"/>
            <a:ext cx="1932819" cy="22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25" y="2933025"/>
            <a:ext cx="22574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5187000" y="2182525"/>
            <a:ext cx="35070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can be another .py file or from a notebook: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Numbers</a:t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935025"/>
            <a:ext cx="3509300" cy="2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00" y="2634925"/>
            <a:ext cx="19145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593" name="Google Shape;593;p7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594" name="Google Shape;594;p7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~20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4 (All Activities)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(Day 7 + 8 Recommended)</a:t>
            </a:r>
            <a:endParaRPr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0" name="Google Shape;600;p78"/>
          <p:cNvSpPr txBox="1"/>
          <p:nvPr>
            <p:ph idx="1" type="body"/>
          </p:nvPr>
        </p:nvSpPr>
        <p:spPr>
          <a:xfrm>
            <a:off x="471900" y="1919075"/>
            <a:ext cx="8222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Tuples 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allows duplicates, &amp; unchangeable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any type &amp; tuples can have mixed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syntax is identical to lists</a:t>
            </a:r>
            <a:endParaRPr/>
          </a:p>
        </p:txBody>
      </p:sp>
      <p:pic>
        <p:nvPicPr>
          <p:cNvPr id="601" name="Google Shape;6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250" y="3706500"/>
            <a:ext cx="490537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607" name="Google Shape;607;p79"/>
          <p:cNvSpPr txBox="1"/>
          <p:nvPr>
            <p:ph idx="1" type="body"/>
          </p:nvPr>
        </p:nvSpPr>
        <p:spPr>
          <a:xfrm>
            <a:off x="471900" y="1919075"/>
            <a:ext cx="376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can’t change a tuple, but we can: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tuple to a list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change, delete, or add items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the list back into a tuple</a:t>
            </a:r>
            <a:endParaRPr/>
          </a:p>
        </p:txBody>
      </p:sp>
      <p:pic>
        <p:nvPicPr>
          <p:cNvPr id="608" name="Google Shape;6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200" y="2272738"/>
            <a:ext cx="3930900" cy="20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Unpacking Tuples</a:t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388" y="2196500"/>
            <a:ext cx="3671125" cy="19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Count unique items &amp; get the index of an item</a:t>
            </a:r>
            <a:endParaRPr sz="3100"/>
          </a:p>
        </p:txBody>
      </p:sp>
      <p:pic>
        <p:nvPicPr>
          <p:cNvPr id="620" name="Google Shape;6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1834175"/>
            <a:ext cx="50673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450" y="3591975"/>
            <a:ext cx="4241098" cy="13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venv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75" y="2504663"/>
            <a:ext cx="53149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900" y="3626925"/>
            <a:ext cx="6688105" cy="4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925475" y="1987625"/>
            <a:ext cx="5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Create a virtual environment for our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python app: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38900" y="3110275"/>
            <a:ext cx="60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Make sure to activate, and then check for pip updates: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483500" y="4357050"/>
            <a:ext cx="6177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</a:rPr>
              <a:t>Some may need to allow scripts to run these commands: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0" y="4851050"/>
            <a:ext cx="82296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Tuples</a:t>
            </a:r>
            <a:endParaRPr sz="1400"/>
          </a:p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 of tuples, complete the following using only List Comprehension: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only students with an ‘A’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all names (but nothing else)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Give all the 20-year old students a ‘B’ and then print the list</a:t>
            </a:r>
            <a:endParaRPr sz="1100"/>
          </a:p>
        </p:txBody>
      </p:sp>
      <p:pic>
        <p:nvPicPr>
          <p:cNvPr id="629" name="Google Shape;6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0" y="2754225"/>
            <a:ext cx="28575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803" y="3853213"/>
            <a:ext cx="3983121" cy="2498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82"/>
          <p:cNvSpPr txBox="1"/>
          <p:nvPr/>
        </p:nvSpPr>
        <p:spPr>
          <a:xfrm>
            <a:off x="4603175" y="4208450"/>
            <a:ext cx="150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the output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82"/>
          <p:cNvSpPr/>
          <p:nvPr/>
        </p:nvSpPr>
        <p:spPr>
          <a:xfrm rot="-5400000">
            <a:off x="5016350" y="4107975"/>
            <a:ext cx="251400" cy="1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638" name="Google Shape;638;p83"/>
          <p:cNvSpPr txBox="1"/>
          <p:nvPr>
            <p:ph idx="1" type="body"/>
          </p:nvPr>
        </p:nvSpPr>
        <p:spPr>
          <a:xfrm>
            <a:off x="471900" y="1919075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Sets are: unordered, unindexed, &amp; items are unchangeable.</a:t>
            </a:r>
            <a:endParaRPr/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2444025"/>
            <a:ext cx="4629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13" y="3674450"/>
            <a:ext cx="61245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9300" y="4261550"/>
            <a:ext cx="48672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3"/>
          <p:cNvSpPr txBox="1"/>
          <p:nvPr>
            <p:ph idx="1" type="body"/>
          </p:nvPr>
        </p:nvSpPr>
        <p:spPr>
          <a:xfrm>
            <a:off x="548350" y="3008688"/>
            <a:ext cx="82221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</a:t>
            </a:r>
            <a:r>
              <a:rPr lang="en"/>
              <a:t>type</a:t>
            </a:r>
            <a:r>
              <a:rPr lang="en"/>
              <a:t> and mixed </a:t>
            </a:r>
            <a:r>
              <a:rPr lang="en"/>
              <a:t>types</a:t>
            </a:r>
            <a:r>
              <a:rPr lang="en"/>
              <a:t> are allowed, but duplicated are not (1=True, 0=False considered duplicates):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Access</a:t>
            </a:r>
            <a:endParaRPr/>
          </a:p>
        </p:txBody>
      </p:sp>
      <p:sp>
        <p:nvSpPr>
          <p:cNvPr id="648" name="Google Shape;648;p84"/>
          <p:cNvSpPr txBox="1"/>
          <p:nvPr>
            <p:ph idx="1" type="body"/>
          </p:nvPr>
        </p:nvSpPr>
        <p:spPr>
          <a:xfrm>
            <a:off x="1839450" y="1743750"/>
            <a:ext cx="54651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Either loop through it or use membership operators:</a:t>
            </a:r>
            <a:endParaRPr/>
          </a:p>
        </p:txBody>
      </p:sp>
      <p:pic>
        <p:nvPicPr>
          <p:cNvPr id="649" name="Google Shape;6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" y="2936475"/>
            <a:ext cx="4191425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99" y="2452975"/>
            <a:ext cx="43494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00" y="3734950"/>
            <a:ext cx="4349425" cy="95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Add/Remove Set Items</a:t>
            </a:r>
            <a:endParaRPr/>
          </a:p>
        </p:txBody>
      </p:sp>
      <p:sp>
        <p:nvSpPr>
          <p:cNvPr id="657" name="Google Shape;657;p85"/>
          <p:cNvSpPr txBox="1"/>
          <p:nvPr>
            <p:ph idx="1" type="body"/>
          </p:nvPr>
        </p:nvSpPr>
        <p:spPr>
          <a:xfrm>
            <a:off x="460950" y="1772950"/>
            <a:ext cx="82221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can’t modify set items but we can add/remove them: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**remove </a:t>
            </a:r>
            <a:r>
              <a:rPr lang="en" sz="1500"/>
              <a:t>method</a:t>
            </a:r>
            <a:r>
              <a:rPr lang="en" sz="1500"/>
              <a:t> has warnings, discard does not. **pop will remove random item</a:t>
            </a:r>
            <a:endParaRPr sz="1500"/>
          </a:p>
        </p:txBody>
      </p:sp>
      <p:pic>
        <p:nvPicPr>
          <p:cNvPr id="658" name="Google Shape;6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50" y="2571750"/>
            <a:ext cx="3610176" cy="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825" y="3704150"/>
            <a:ext cx="3610175" cy="95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697" y="2571747"/>
            <a:ext cx="3578950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682" y="3808300"/>
            <a:ext cx="3695417" cy="8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8203" y="4753475"/>
            <a:ext cx="1787582" cy="3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Sets</a:t>
            </a:r>
            <a:endParaRPr/>
          </a:p>
        </p:txBody>
      </p:sp>
      <p:sp>
        <p:nvSpPr>
          <p:cNvPr id="668" name="Google Shape;668;p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Join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Frozen 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Set Method Reference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674" name="Google Shape;674;p87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Manipulate Sets</a:t>
            </a:r>
            <a:endParaRPr sz="1400"/>
          </a:p>
        </p:txBody>
      </p:sp>
      <p:sp>
        <p:nvSpPr>
          <p:cNvPr id="675" name="Google Shape;675;p87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~15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Given the following list, complete the following: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Create a set from the list to remove duplicates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total number of attendees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‘Alice is going!’ if Alice is found in the set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Add ‘Grace’ to the set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Remove ‘Bob’ from the set twice (don’t throw errors)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Print the final complete set of attendees</a:t>
            </a:r>
            <a:endParaRPr sz="1100"/>
          </a:p>
        </p:txBody>
      </p:sp>
      <p:pic>
        <p:nvPicPr>
          <p:cNvPr id="676" name="Google Shape;6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0" y="3102113"/>
            <a:ext cx="28575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682" name="Google Shape;682;p88"/>
          <p:cNvSpPr txBox="1"/>
          <p:nvPr>
            <p:ph idx="1" type="body"/>
          </p:nvPr>
        </p:nvSpPr>
        <p:spPr>
          <a:xfrm>
            <a:off x="471900" y="1919075"/>
            <a:ext cx="3805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Dictionaries are key/value pairs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Ordered, changeable, no duplicates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3.6 and earlier - </a:t>
            </a:r>
            <a:r>
              <a:rPr lang="en"/>
              <a:t>dictionaries are unordered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items with ‘[]’ syntax or thisdict.get(‘key’) method</a:t>
            </a:r>
            <a:endParaRPr/>
          </a:p>
        </p:txBody>
      </p:sp>
      <p:pic>
        <p:nvPicPr>
          <p:cNvPr id="683" name="Google Shape;6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50" y="2349650"/>
            <a:ext cx="2363175" cy="1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689" name="Google Shape;6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00" y="2193775"/>
            <a:ext cx="1579550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4285875"/>
            <a:ext cx="2653050" cy="3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300" y="2465325"/>
            <a:ext cx="1603469" cy="19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900" y="1922213"/>
            <a:ext cx="2946123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922" y="2600981"/>
            <a:ext cx="1798125" cy="19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0769" y="4640450"/>
            <a:ext cx="3670657" cy="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1319" y="2832342"/>
            <a:ext cx="1579550" cy="126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pic>
        <p:nvPicPr>
          <p:cNvPr id="701" name="Google Shape;7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5" y="2705800"/>
            <a:ext cx="2497100" cy="1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75" y="2571763"/>
            <a:ext cx="183785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050" y="2452813"/>
            <a:ext cx="2046000" cy="17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300" y="4179050"/>
            <a:ext cx="1414450" cy="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471" y="4476075"/>
            <a:ext cx="1414450" cy="2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0"/>
          <p:cNvSpPr txBox="1"/>
          <p:nvPr/>
        </p:nvSpPr>
        <p:spPr>
          <a:xfrm>
            <a:off x="6321350" y="4290500"/>
            <a:ext cx="23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Removes the last item, i.e. ‘year’:1964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Looping Dictionaries</a:t>
            </a:r>
            <a:endParaRPr/>
          </a:p>
        </p:txBody>
      </p:sp>
      <p:pic>
        <p:nvPicPr>
          <p:cNvPr id="712" name="Google Shape;71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48" y="2053513"/>
            <a:ext cx="1927000" cy="27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75" y="2025848"/>
            <a:ext cx="1514200" cy="2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&amp; Jupyter setup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713"/>
            <a:ext cx="8839200" cy="21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350" y="2630123"/>
            <a:ext cx="2352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863" y="3380025"/>
            <a:ext cx="8512164" cy="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850" y="3875950"/>
            <a:ext cx="544830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834750" y="2547913"/>
            <a:ext cx="66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Packages may also be 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via text file on each new line: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Here we connect our venv to serve as the kernel for jupyter: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713750" y="1800025"/>
            <a:ext cx="57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install packages with pip (‘pip installs packages):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719" name="Google Shape;719;p92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Complete PyCharm challenges</a:t>
            </a:r>
            <a:endParaRPr sz="1400"/>
          </a:p>
        </p:txBody>
      </p:sp>
      <p:sp>
        <p:nvSpPr>
          <p:cNvPr id="720" name="Google Shape;720;p92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~25 min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Complete Day 9 (All tasks)</a:t>
            </a:r>
            <a:endParaRPr sz="11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3"/>
          <p:cNvSpPr txBox="1"/>
          <p:nvPr>
            <p:ph type="title"/>
          </p:nvPr>
        </p:nvSpPr>
        <p:spPr>
          <a:xfrm>
            <a:off x="1458450" y="40642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is Procedural Programming?</a:t>
            </a:r>
            <a:br>
              <a:rPr lang="en" sz="5200"/>
            </a:br>
            <a:r>
              <a:rPr lang="en" sz="5200"/>
              <a:t>What is OOP?</a:t>
            </a:r>
            <a:endParaRPr sz="5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94" title="Screenshot from 2026-02-01 12-06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902" y="126375"/>
            <a:ext cx="6024200" cy="4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736" name="Google Shape;736;p95"/>
          <p:cNvSpPr txBox="1"/>
          <p:nvPr>
            <p:ph idx="1" type="body"/>
          </p:nvPr>
        </p:nvSpPr>
        <p:spPr>
          <a:xfrm>
            <a:off x="664750" y="2012600"/>
            <a:ext cx="3705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‘self’ parameter must be included as the first parameter in any class method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has access to other class methods/variables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delete instantiations of a class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can use the pass keyword as a placeholder</a:t>
            </a:r>
            <a:endParaRPr sz="1700"/>
          </a:p>
        </p:txBody>
      </p:sp>
      <p:pic>
        <p:nvPicPr>
          <p:cNvPr id="737" name="Google Shape;73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00" y="2266700"/>
            <a:ext cx="30099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88" y="4326275"/>
            <a:ext cx="1430122" cy="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__init__ - totally not a constructor</a:t>
            </a:r>
            <a:endParaRPr/>
          </a:p>
        </p:txBody>
      </p:sp>
      <p:sp>
        <p:nvSpPr>
          <p:cNvPr id="744" name="Google Shape;744;p96"/>
          <p:cNvSpPr txBox="1"/>
          <p:nvPr>
            <p:ph idx="1" type="body"/>
          </p:nvPr>
        </p:nvSpPr>
        <p:spPr>
          <a:xfrm>
            <a:off x="384225" y="2076875"/>
            <a:ext cx="336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the hood, a ‘__new__’ method gets called to create the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‘__init__’ runs after, and initializes object state</a:t>
            </a:r>
            <a:endParaRPr/>
          </a:p>
        </p:txBody>
      </p:sp>
      <p:pic>
        <p:nvPicPr>
          <p:cNvPr id="745" name="Google Shape;7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225" y="1800575"/>
            <a:ext cx="4553875" cy="31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are very flexible in Python</a:t>
            </a:r>
            <a:endParaRPr/>
          </a:p>
        </p:txBody>
      </p:sp>
      <p:pic>
        <p:nvPicPr>
          <p:cNvPr id="751" name="Google Shape;7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5" y="2571752"/>
            <a:ext cx="2226375" cy="15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550" y="2571750"/>
            <a:ext cx="1873769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438" y="2571750"/>
            <a:ext cx="2277322" cy="16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875" y="2571745"/>
            <a:ext cx="2087825" cy="24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7"/>
          <p:cNvSpPr txBox="1"/>
          <p:nvPr/>
        </p:nvSpPr>
        <p:spPr>
          <a:xfrm>
            <a:off x="314175" y="1940875"/>
            <a:ext cx="8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Dot notation access:    Change values:       Delete values:                Add new values:   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__str__</a:t>
            </a:r>
            <a:endParaRPr/>
          </a:p>
        </p:txBody>
      </p:sp>
      <p:sp>
        <p:nvSpPr>
          <p:cNvPr id="761" name="Google Shape;761;p98"/>
          <p:cNvSpPr txBox="1"/>
          <p:nvPr>
            <p:ph idx="1" type="body"/>
          </p:nvPr>
        </p:nvSpPr>
        <p:spPr>
          <a:xfrm>
            <a:off x="606325" y="2486025"/>
            <a:ext cx="35538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__str__ method controls what is returned when the object is printed</a:t>
            </a:r>
            <a:endParaRPr/>
          </a:p>
        </p:txBody>
      </p:sp>
      <p:pic>
        <p:nvPicPr>
          <p:cNvPr id="762" name="Google Shape;7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50" y="1919075"/>
            <a:ext cx="2937625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213" y="4359175"/>
            <a:ext cx="12573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69" name="Google Shape;769;p99"/>
          <p:cNvSpPr txBox="1"/>
          <p:nvPr>
            <p:ph idx="1" type="body"/>
          </p:nvPr>
        </p:nvSpPr>
        <p:spPr>
          <a:xfrm>
            <a:off x="471900" y="1919075"/>
            <a:ext cx="29652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Inherit all the methods and properties from another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Parent/Base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Child/Derived Class</a:t>
            </a:r>
            <a:endParaRPr/>
          </a:p>
        </p:txBody>
      </p:sp>
      <p:pic>
        <p:nvPicPr>
          <p:cNvPr id="770" name="Google Shape;77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51" y="2410775"/>
            <a:ext cx="3121800" cy="2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50" y="2818550"/>
            <a:ext cx="1751575" cy="3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500" y="3350874"/>
            <a:ext cx="1859675" cy="4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9"/>
          <p:cNvSpPr txBox="1"/>
          <p:nvPr/>
        </p:nvSpPr>
        <p:spPr>
          <a:xfrm>
            <a:off x="5083600" y="1923325"/>
            <a:ext cx="3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This code is incomplete: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779" name="Google Shape;779;p100"/>
          <p:cNvSpPr txBox="1"/>
          <p:nvPr>
            <p:ph idx="1" type="body"/>
          </p:nvPr>
        </p:nvSpPr>
        <p:spPr>
          <a:xfrm>
            <a:off x="5464475" y="2386125"/>
            <a:ext cx="3437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need to add an __init__ in our child class so it doesn’t generally inherit the parent class __init__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should use super() instead of calling the parent directly, so as not to break multiple-</a:t>
            </a:r>
            <a:r>
              <a:rPr lang="en" sz="1400"/>
              <a:t>inheritance</a:t>
            </a:r>
            <a:endParaRPr sz="1400"/>
          </a:p>
        </p:txBody>
      </p:sp>
      <p:pic>
        <p:nvPicPr>
          <p:cNvPr id="780" name="Google Shape;7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025" y="2949175"/>
            <a:ext cx="3968589" cy="9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429" y="1919063"/>
            <a:ext cx="3475594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782" name="Google Shape;78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22" y="1838772"/>
            <a:ext cx="762900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783" name="Google Shape;78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25" y="2980884"/>
            <a:ext cx="1025550" cy="9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Polymorphism</a:t>
            </a:r>
            <a:endParaRPr/>
          </a:p>
        </p:txBody>
      </p:sp>
      <p:sp>
        <p:nvSpPr>
          <p:cNvPr id="789" name="Google Shape;789;p101"/>
          <p:cNvSpPr txBox="1"/>
          <p:nvPr>
            <p:ph idx="1" type="body"/>
          </p:nvPr>
        </p:nvSpPr>
        <p:spPr>
          <a:xfrm>
            <a:off x="471900" y="1919075"/>
            <a:ext cx="40056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Polymorphism refers to functions/classes behaving differently depending on input or object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Another example of function polymorphism is len()</a:t>
            </a:r>
            <a:endParaRPr/>
          </a:p>
        </p:txBody>
      </p:sp>
      <p:pic>
        <p:nvPicPr>
          <p:cNvPr id="790" name="Google Shape;79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00" y="2446000"/>
            <a:ext cx="3576325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471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Create a Jupyter notebook for learning</a:t>
            </a:r>
            <a:endParaRPr sz="1400"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722900" y="1919075"/>
            <a:ext cx="397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Details:					~10 min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Create a project folder and initialize it as a git repo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 a venv inside the project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Install the following packages to the venv: jupyter, ipykernel, numpy, pandas, matplotlib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Associate the venv with jupyter and launch your notebook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Polymorphism</a:t>
            </a:r>
            <a:endParaRPr/>
          </a:p>
        </p:txBody>
      </p:sp>
      <p:pic>
        <p:nvPicPr>
          <p:cNvPr id="796" name="Google Shape;7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75" y="2449397"/>
            <a:ext cx="3598050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1915014"/>
            <a:ext cx="3897825" cy="272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pic>
        <p:nvPicPr>
          <p:cNvPr id="803" name="Google Shape;8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00" y="2054850"/>
            <a:ext cx="2697650" cy="27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25" y="2764437"/>
            <a:ext cx="2204100" cy="12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638" y="2976138"/>
            <a:ext cx="31432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3"/>
          <p:cNvSpPr txBox="1"/>
          <p:nvPr/>
        </p:nvSpPr>
        <p:spPr>
          <a:xfrm>
            <a:off x="4130150" y="4417100"/>
            <a:ext cx="34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“_” denotes a protected property. This is only a convention.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50" y="3302513"/>
            <a:ext cx="1564675" cy="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03"/>
          <p:cNvSpPr txBox="1"/>
          <p:nvPr/>
        </p:nvSpPr>
        <p:spPr>
          <a:xfrm>
            <a:off x="6860550" y="293322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Private method: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814" name="Google Shape;8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350" y="2094413"/>
            <a:ext cx="2217692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216" y="2326400"/>
            <a:ext cx="1311750" cy="16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128" y="2739575"/>
            <a:ext cx="9715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Properties</a:t>
            </a:r>
            <a:endParaRPr/>
          </a:p>
        </p:txBody>
      </p:sp>
      <p:pic>
        <p:nvPicPr>
          <p:cNvPr id="822" name="Google Shape;82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233925"/>
            <a:ext cx="302895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000" y="2395850"/>
            <a:ext cx="21812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starfish (Provided by Tenor)" id="824" name="Google Shape;82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649" y="2467853"/>
            <a:ext cx="550150" cy="61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ircle with a white tick inside of it (Provided by Tenor)" id="825" name="Google Shape;825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225" y="3443424"/>
            <a:ext cx="627893" cy="6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just use a Protocol</a:t>
            </a:r>
            <a:endParaRPr/>
          </a:p>
        </p:txBody>
      </p:sp>
      <p:sp>
        <p:nvSpPr>
          <p:cNvPr id="831" name="Google Shape;831;p106"/>
          <p:cNvSpPr txBox="1"/>
          <p:nvPr>
            <p:ph idx="1" type="body"/>
          </p:nvPr>
        </p:nvSpPr>
        <p:spPr>
          <a:xfrm>
            <a:off x="471900" y="1919075"/>
            <a:ext cx="358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Protocols are often the </a:t>
            </a:r>
            <a:r>
              <a:rPr lang="en"/>
              <a:t>preferred</a:t>
            </a:r>
            <a:r>
              <a:rPr lang="en"/>
              <a:t> way to abstract 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forced </a:t>
            </a:r>
            <a:r>
              <a:rPr lang="en"/>
              <a:t>inheritance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type checking (mypy, </a:t>
            </a:r>
            <a:r>
              <a:rPr lang="en"/>
              <a:t>pyright)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Flexible &amp; easy setup</a:t>
            </a:r>
            <a:endParaRPr/>
          </a:p>
        </p:txBody>
      </p:sp>
      <p:pic>
        <p:nvPicPr>
          <p:cNvPr id="832" name="Google Shape;8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25" y="1919075"/>
            <a:ext cx="2941675" cy="28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@staticmethod</a:t>
            </a:r>
            <a:endParaRPr/>
          </a:p>
        </p:txBody>
      </p:sp>
      <p:pic>
        <p:nvPicPr>
          <p:cNvPr id="838" name="Google Shape;83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38" y="1718700"/>
            <a:ext cx="309562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@classmethod</a:t>
            </a:r>
            <a:endParaRPr/>
          </a:p>
        </p:txBody>
      </p:sp>
      <p:sp>
        <p:nvSpPr>
          <p:cNvPr id="844" name="Google Shape;844;p108"/>
          <p:cNvSpPr txBox="1"/>
          <p:nvPr>
            <p:ph idx="1" type="body"/>
          </p:nvPr>
        </p:nvSpPr>
        <p:spPr>
          <a:xfrm>
            <a:off x="471900" y="1919075"/>
            <a:ext cx="39156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the class itself </a:t>
            </a:r>
            <a:r>
              <a:rPr lang="en"/>
              <a:t>implicitly</a:t>
            </a:r>
            <a:r>
              <a:rPr lang="en"/>
              <a:t> as ‘cls’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Belongs to the class, not the instance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access class variables and other class methods but NOT instance variables</a:t>
            </a:r>
            <a:endParaRPr/>
          </a:p>
        </p:txBody>
      </p:sp>
      <p:pic>
        <p:nvPicPr>
          <p:cNvPr id="845" name="Google Shape;8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925" y="1965125"/>
            <a:ext cx="2729799" cy="20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960" y="4113975"/>
            <a:ext cx="3629739" cy="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 app structure</a:t>
            </a:r>
            <a:endParaRPr/>
          </a:p>
        </p:txBody>
      </p:sp>
      <p:sp>
        <p:nvSpPr>
          <p:cNvPr id="852" name="Google Shape;852;p109"/>
          <p:cNvSpPr txBox="1"/>
          <p:nvPr/>
        </p:nvSpPr>
        <p:spPr>
          <a:xfrm>
            <a:off x="4202225" y="2171550"/>
            <a:ext cx="4269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Notebooks and unit tests should live separately from source code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Tests should mirror src layout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Each package should have its own ‘__init__.py’ file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yproject.toml &amp; poetry.lock will be autogenerated from our poetry commands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3" name="Google Shape;85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24" y="1914157"/>
            <a:ext cx="2238050" cy="291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Interpreters with pyenv-win</a:t>
            </a:r>
            <a:endParaRPr/>
          </a:p>
        </p:txBody>
      </p:sp>
      <p:sp>
        <p:nvSpPr>
          <p:cNvPr id="859" name="Google Shape;859;p11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https://github.com/pyenv-win/pyenv-win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Install:</a:t>
            </a:r>
            <a:br>
              <a:rPr lang="en"/>
            </a:br>
            <a:r>
              <a:rPr lang="en" sz="1000">
                <a:solidFill>
                  <a:srgbClr val="6CB6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Invoke-WebRequest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UseBasicParsing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Uri 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"https://raw.githubusercontent.com/pyenv-win/pyenv-win/master/pyenv-win/install-pyenv-win.ps1"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OutFile 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"./install-pyenv-win.ps1"</a:t>
            </a:r>
            <a:r>
              <a:rPr lang="en" sz="1000">
                <a:solidFill>
                  <a:srgbClr val="D1D7E0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000">
                <a:solidFill>
                  <a:srgbClr val="F47067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000">
                <a:solidFill>
                  <a:srgbClr val="96D0FF"/>
                </a:solidFill>
                <a:highlight>
                  <a:srgbClr val="262C36"/>
                </a:highlight>
                <a:latin typeface="Courier New"/>
                <a:ea typeface="Courier New"/>
                <a:cs typeface="Courier New"/>
                <a:sym typeface="Courier New"/>
              </a:rPr>
              <a:t>"./install-pyenv-win.ps1</a:t>
            </a:r>
            <a:endParaRPr sz="1000">
              <a:solidFill>
                <a:srgbClr val="96D0FF"/>
              </a:solidFill>
              <a:highlight>
                <a:srgbClr val="262C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--version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check if the installation was successful.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install -l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check a list of Python versions supported by pyenv-win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install &lt;version&gt;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install the supported version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Run </a:t>
            </a:r>
            <a:r>
              <a:rPr lang="en" sz="10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pyenv global &lt;version&gt;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set a Python version as the global version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96D0FF"/>
              </a:solidFill>
              <a:highlight>
                <a:srgbClr val="262C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Poetry</a:t>
            </a:r>
            <a:endParaRPr/>
          </a:p>
        </p:txBody>
      </p:sp>
      <p:sp>
        <p:nvSpPr>
          <p:cNvPr id="865" name="Google Shape;865;p111"/>
          <p:cNvSpPr txBox="1"/>
          <p:nvPr>
            <p:ph idx="1" type="body"/>
          </p:nvPr>
        </p:nvSpPr>
        <p:spPr>
          <a:xfrm>
            <a:off x="6336675" y="1811900"/>
            <a:ext cx="26070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the official installer (curl)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virtual environments to install in project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 deps and dev deps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install/lock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your app</a:t>
            </a:r>
            <a:endParaRPr/>
          </a:p>
        </p:txBody>
      </p:sp>
      <p:pic>
        <p:nvPicPr>
          <p:cNvPr id="866" name="Google Shape;8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5525"/>
            <a:ext cx="205147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5" y="3800050"/>
            <a:ext cx="612478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54413"/>
            <a:ext cx="4643625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5" y="2977238"/>
            <a:ext cx="2075220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75" y="4216800"/>
            <a:ext cx="1695441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68" y="4633550"/>
            <a:ext cx="3206503" cy="2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475" y="1749097"/>
            <a:ext cx="6124775" cy="33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388" y="3388650"/>
            <a:ext cx="1873463" cy="2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